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8" r:id="rId3"/>
    <p:sldId id="257" r:id="rId4"/>
    <p:sldId id="258" r:id="rId5"/>
    <p:sldId id="259" r:id="rId6"/>
    <p:sldId id="260" r:id="rId7"/>
    <p:sldId id="289" r:id="rId8"/>
    <p:sldId id="290" r:id="rId9"/>
    <p:sldId id="291" r:id="rId10"/>
    <p:sldId id="292" r:id="rId11"/>
    <p:sldId id="294" r:id="rId12"/>
    <p:sldId id="293" r:id="rId13"/>
    <p:sldId id="295" r:id="rId14"/>
    <p:sldId id="261" r:id="rId15"/>
    <p:sldId id="262" r:id="rId16"/>
    <p:sldId id="267" r:id="rId17"/>
    <p:sldId id="263" r:id="rId18"/>
    <p:sldId id="264" r:id="rId19"/>
    <p:sldId id="265" r:id="rId20"/>
    <p:sldId id="268" r:id="rId21"/>
    <p:sldId id="269" r:id="rId22"/>
    <p:sldId id="270" r:id="rId23"/>
    <p:sldId id="271" r:id="rId24"/>
    <p:sldId id="272" r:id="rId25"/>
    <p:sldId id="273" r:id="rId26"/>
    <p:sldId id="274" r:id="rId27"/>
    <p:sldId id="266" r:id="rId28"/>
    <p:sldId id="275" r:id="rId29"/>
    <p:sldId id="276" r:id="rId30"/>
    <p:sldId id="278" r:id="rId31"/>
    <p:sldId id="279" r:id="rId32"/>
    <p:sldId id="280" r:id="rId33"/>
    <p:sldId id="281" r:id="rId34"/>
    <p:sldId id="282" r:id="rId35"/>
    <p:sldId id="283" r:id="rId36"/>
    <p:sldId id="284"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16"/>
    <p:restoredTop sz="94673"/>
  </p:normalViewPr>
  <p:slideViewPr>
    <p:cSldViewPr snapToGrid="0" snapToObjects="1" showGuides="1">
      <p:cViewPr varScale="1">
        <p:scale>
          <a:sx n="55" d="100"/>
          <a:sy n="55" d="100"/>
        </p:scale>
        <p:origin x="192" y="12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E91D-0E8B-8548-B488-D2713D05F0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70BBCF-336E-1741-AE71-7AC6F5F2E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94C96E-DAFF-0340-AD01-D511A1A794D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3AC37A91-AD66-1343-8050-E2CFB50C7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1037A-50ED-F948-BD8E-15A43E4A9D81}"/>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673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854D-556E-9840-BDCF-021B5CED1A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FE89A-D19B-004B-B489-6735E3418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987D1-22E6-AC4B-BE5E-D71AD935A936}"/>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3E35918-43CD-E847-856F-74175EA0E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518C-5E2D-8A44-B0FD-B6EB9261766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0272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E2491-670E-254A-B8C9-9412B648BD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82AD1C-AE2F-3242-AFB4-5972E620206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DFC2-3F2D-414B-833E-D3C3DBE7429B}"/>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0C4178E0-1412-8347-AFBD-F09DB8840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6F65D-AEB5-274D-B5C4-11EBA4477A4E}"/>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50943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7235-069D-544A-9FD1-48CF4059F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6C54D-54CE-564B-90C8-5BE6239D99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36FC6-7CC8-0444-8A7A-E8186C7D654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F5F41852-FD54-8B45-BA4B-4A7AF9E44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CEC53-BDD9-7041-8200-D2358BC656D0}"/>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54132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636C-C94B-2248-97FE-39FC783E4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04338B-C715-244F-9878-9271059C3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2DF51D-7EED-4246-BE48-6D007B80C79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7EFA801-F172-D84F-A976-62F9B9C6E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7B9DE-C797-C641-AEAA-E3FF1C3394D6}"/>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2550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737A-6047-0A4D-917C-C0F203E26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3719D-C2B9-9D4E-8770-73C809BBB2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CB265-3623-104D-AF8E-0C353699DC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F83B0-F951-1F4D-9C8F-19E1E87E07A0}"/>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D0D92E6-69FE-4248-A3FA-6728606F2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11CE-21DC-D743-9E47-91D8E2116D1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15332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906C-E7B6-FC49-A386-45BC13523A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037E9D-9473-D24D-AFBE-5091B9427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D4D6FA-474C-424D-9EA5-B02515EBD2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DE5231-8F03-124C-9FA3-C3F236038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A90C88-2978-B940-91EE-F94AFF4FED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AE902D-6D5A-CA4C-A523-2B54C917939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8" name="Footer Placeholder 7">
            <a:extLst>
              <a:ext uri="{FF2B5EF4-FFF2-40B4-BE49-F238E27FC236}">
                <a16:creationId xmlns:a16="http://schemas.microsoft.com/office/drawing/2014/main" id="{BC967139-AAFD-8E4B-9230-B15153462C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C9537-924E-AD42-A461-6CA73B73C19A}"/>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378139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A54B-0364-1C41-B03E-05178D65AE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D07626-ED0D-F14F-A1F5-10A1524F0699}"/>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4" name="Footer Placeholder 3">
            <a:extLst>
              <a:ext uri="{FF2B5EF4-FFF2-40B4-BE49-F238E27FC236}">
                <a16:creationId xmlns:a16="http://schemas.microsoft.com/office/drawing/2014/main" id="{95136D5F-614B-B34D-A040-8E64C6B73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CD94CA-BD35-3148-A9E3-117C812D4402}"/>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58710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3863C-695B-FD42-A146-A0C027F044E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3" name="Footer Placeholder 2">
            <a:extLst>
              <a:ext uri="{FF2B5EF4-FFF2-40B4-BE49-F238E27FC236}">
                <a16:creationId xmlns:a16="http://schemas.microsoft.com/office/drawing/2014/main" id="{016886A8-0075-C346-8295-AA19C0AF4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CDD30C-0BAE-F44B-B3BE-F7CEAFB5FDF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22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25CC-DF92-974D-A7B7-E3ECCC2B4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8C7C8-BF8E-FB42-8722-AB3145CC0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E09FF9-F051-7044-B1A1-1B1F7F095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3600A7-77D0-AB4F-87F9-4422E3B94B7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BA91193E-0D44-6A4F-B4D3-7B24A89DC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E6B1C-AC7E-784D-974B-FE85B6C2D55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33107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DD04-212B-A940-98C1-AB52BF0AB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94599-93E0-D448-A680-D9DC8C9D3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86C31-71E1-B148-AFFE-F7505EC4A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F3690D-1ED6-384D-AFF4-CF2B006711B3}"/>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AD8E264-8538-AE44-A7E3-3F2381698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EBF2D-FEC1-704A-B80C-AE7AF8E312AD}"/>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2570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A3AE5-3FD2-A64A-B228-D662CACC2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7198F-C415-4649-BB43-1EDD5C819A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D22E5-A931-5E4E-8775-606D3947C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95E1716F-457B-8E4B-B6AF-D58E4818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099E33-9112-E249-9940-2E7ECFB3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BEFEA-8BEE-954A-A465-977C13F684FD}" type="slidenum">
              <a:rPr lang="en-US" smtClean="0"/>
              <a:t>‹#›</a:t>
            </a:fld>
            <a:endParaRPr lang="en-US"/>
          </a:p>
        </p:txBody>
      </p:sp>
    </p:spTree>
    <p:extLst>
      <p:ext uri="{BB962C8B-B14F-4D97-AF65-F5344CB8AC3E}">
        <p14:creationId xmlns:p14="http://schemas.microsoft.com/office/powerpoint/2010/main" val="3983904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5" Type="http://schemas.openxmlformats.org/officeDocument/2006/relationships/hyperlink" Target="https://pandas.pydata.org/docs/" TargetMode="Externa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andas.pydata.org/pandas-docs/stable/generated/pandas.Series.html" TargetMode="External"/><Relationship Id="rId2" Type="http://schemas.openxmlformats.org/officeDocument/2006/relationships/hyperlink" Target="https://pandas.pydata.org/pandas-docs/stable/generated/pandas.DataFrame.html" TargetMode="Externa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www.numpy.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atplotlib.org/stable/gallery/index.html" TargetMode="External"/><Relationship Id="rId2" Type="http://schemas.openxmlformats.org/officeDocument/2006/relationships/hyperlink" Target="https://matplotlib.org/stable/index.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ython-graph-gallery.com/matplotlib/"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umpy.org/doc/stable/reference/index.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1D6-E8D7-C244-9CBB-6440BD56CC2A}"/>
              </a:ext>
            </a:extLst>
          </p:cNvPr>
          <p:cNvSpPr>
            <a:spLocks noGrp="1"/>
          </p:cNvSpPr>
          <p:nvPr>
            <p:ph type="ctrTitle"/>
          </p:nvPr>
        </p:nvSpPr>
        <p:spPr/>
        <p:txBody>
          <a:bodyPr/>
          <a:lstStyle/>
          <a:p>
            <a:r>
              <a:rPr lang="en-US" dirty="0"/>
              <a:t>Python Packages</a:t>
            </a:r>
          </a:p>
        </p:txBody>
      </p:sp>
      <p:sp>
        <p:nvSpPr>
          <p:cNvPr id="3" name="Subtitle 2">
            <a:extLst>
              <a:ext uri="{FF2B5EF4-FFF2-40B4-BE49-F238E27FC236}">
                <a16:creationId xmlns:a16="http://schemas.microsoft.com/office/drawing/2014/main" id="{9CCFF649-72A4-D94E-B61D-B805E31257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11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03D0D-762E-7E4F-807A-4E021D39781A}"/>
              </a:ext>
            </a:extLst>
          </p:cNvPr>
          <p:cNvSpPr>
            <a:spLocks noGrp="1"/>
          </p:cNvSpPr>
          <p:nvPr>
            <p:ph type="title"/>
          </p:nvPr>
        </p:nvSpPr>
        <p:spPr/>
        <p:txBody>
          <a:bodyPr/>
          <a:lstStyle/>
          <a:p>
            <a:r>
              <a:rPr lang="en-US" dirty="0"/>
              <a:t>np. </a:t>
            </a:r>
            <a:r>
              <a:rPr lang="en-US" dirty="0" err="1"/>
              <a:t>savetxt</a:t>
            </a:r>
            <a:r>
              <a:rPr lang="en-US" dirty="0"/>
              <a:t>() | </a:t>
            </a:r>
            <a:r>
              <a:rPr lang="en-US" dirty="0" err="1"/>
              <a:t>np.loadtxt</a:t>
            </a:r>
            <a:r>
              <a:rPr lang="en-US" dirty="0"/>
              <a:t>()</a:t>
            </a:r>
          </a:p>
        </p:txBody>
      </p:sp>
      <p:sp>
        <p:nvSpPr>
          <p:cNvPr id="6" name="Rectangle 5">
            <a:extLst>
              <a:ext uri="{FF2B5EF4-FFF2-40B4-BE49-F238E27FC236}">
                <a16:creationId xmlns:a16="http://schemas.microsoft.com/office/drawing/2014/main" id="{15CC1851-5E41-9F43-8618-9295D42A5B3B}"/>
              </a:ext>
            </a:extLst>
          </p:cNvPr>
          <p:cNvSpPr/>
          <p:nvPr/>
        </p:nvSpPr>
        <p:spPr>
          <a:xfrm>
            <a:off x="562707" y="1779688"/>
            <a:ext cx="11113477" cy="5293757"/>
          </a:xfrm>
          <a:prstGeom prst="rect">
            <a:avLst/>
          </a:prstGeom>
        </p:spPr>
        <p:txBody>
          <a:bodyPr wrap="square">
            <a:spAutoFit/>
          </a:bodyPr>
          <a:lstStyle/>
          <a:p>
            <a:r>
              <a:rPr lang="en-US" sz="2600" dirty="0"/>
              <a:t>start  = 0</a:t>
            </a:r>
          </a:p>
          <a:p>
            <a:r>
              <a:rPr lang="en-US" sz="2600" dirty="0"/>
              <a:t>stop   = 100</a:t>
            </a:r>
          </a:p>
          <a:p>
            <a:r>
              <a:rPr lang="en-US" sz="2600" dirty="0" err="1"/>
              <a:t>n_elem</a:t>
            </a:r>
            <a:r>
              <a:rPr lang="en-US" sz="2600" dirty="0"/>
              <a:t> = 501</a:t>
            </a:r>
          </a:p>
          <a:p>
            <a:endParaRPr lang="en-US" sz="2600" dirty="0"/>
          </a:p>
          <a:p>
            <a:r>
              <a:rPr lang="en-US" sz="2600" dirty="0"/>
              <a:t>x = </a:t>
            </a:r>
            <a:r>
              <a:rPr lang="en-US" sz="2600" dirty="0" err="1"/>
              <a:t>np.linspace</a:t>
            </a:r>
            <a:r>
              <a:rPr lang="en-US" sz="2600" dirty="0"/>
              <a:t>(start, stop, </a:t>
            </a:r>
            <a:r>
              <a:rPr lang="en-US" sz="2600" dirty="0" err="1"/>
              <a:t>n_elem</a:t>
            </a:r>
            <a:r>
              <a:rPr lang="en-US" sz="2600" dirty="0"/>
              <a:t>)</a:t>
            </a:r>
          </a:p>
          <a:p>
            <a:endParaRPr lang="en-US" sz="2600" dirty="0"/>
          </a:p>
          <a:p>
            <a:r>
              <a:rPr lang="en-US" sz="2600" dirty="0"/>
              <a:t>y = (.1*x)**2 - (5*x) + 3</a:t>
            </a:r>
          </a:p>
          <a:p>
            <a:endParaRPr lang="en-US" sz="2600" dirty="0"/>
          </a:p>
          <a:p>
            <a:r>
              <a:rPr lang="en-US" sz="2600" b="1" dirty="0" err="1"/>
              <a:t>np.savetxt</a:t>
            </a:r>
            <a:r>
              <a:rPr lang="en-US" sz="2600" dirty="0"/>
              <a:t>('</a:t>
            </a:r>
            <a:r>
              <a:rPr lang="en-US" sz="2600" dirty="0" err="1"/>
              <a:t>myfile.txt</a:t>
            </a:r>
            <a:r>
              <a:rPr lang="en-US" sz="2600" dirty="0"/>
              <a:t>', </a:t>
            </a:r>
            <a:r>
              <a:rPr lang="en-US" sz="2600" dirty="0" err="1"/>
              <a:t>np.transpose</a:t>
            </a:r>
            <a:r>
              <a:rPr lang="en-US" sz="2600" dirty="0"/>
              <a:t>([</a:t>
            </a:r>
            <a:r>
              <a:rPr lang="en-US" sz="2600" dirty="0" err="1"/>
              <a:t>x,y</a:t>
            </a:r>
            <a:r>
              <a:rPr lang="en-US" sz="2600" dirty="0"/>
              <a:t>]))</a:t>
            </a:r>
          </a:p>
          <a:p>
            <a:endParaRPr lang="en-US" sz="2600" dirty="0"/>
          </a:p>
          <a:p>
            <a:r>
              <a:rPr lang="en-US" sz="2600" dirty="0"/>
              <a:t>data = </a:t>
            </a:r>
            <a:r>
              <a:rPr lang="en-US" sz="2600" b="1" dirty="0" err="1"/>
              <a:t>np.loadtxt</a:t>
            </a:r>
            <a:r>
              <a:rPr lang="en-US" sz="2600" dirty="0"/>
              <a:t>('</a:t>
            </a:r>
            <a:r>
              <a:rPr lang="en-US" sz="2600" dirty="0" err="1"/>
              <a:t>myfile.txt</a:t>
            </a:r>
            <a:r>
              <a:rPr lang="en-US" sz="2600" dirty="0"/>
              <a:t>')</a:t>
            </a:r>
          </a:p>
          <a:p>
            <a:r>
              <a:rPr lang="en-US" sz="2600" dirty="0"/>
              <a:t>print(data)</a:t>
            </a:r>
          </a:p>
          <a:p>
            <a:endParaRPr lang="en-US" sz="2600" dirty="0"/>
          </a:p>
        </p:txBody>
      </p:sp>
    </p:spTree>
    <p:extLst>
      <p:ext uri="{BB962C8B-B14F-4D97-AF65-F5344CB8AC3E}">
        <p14:creationId xmlns:p14="http://schemas.microsoft.com/office/powerpoint/2010/main" val="11587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5F97-0651-8C4A-9F2B-91EA0E296675}"/>
              </a:ext>
            </a:extLst>
          </p:cNvPr>
          <p:cNvSpPr>
            <a:spLocks noGrp="1"/>
          </p:cNvSpPr>
          <p:nvPr>
            <p:ph type="title"/>
          </p:nvPr>
        </p:nvSpPr>
        <p:spPr/>
        <p:txBody>
          <a:bodyPr/>
          <a:lstStyle/>
          <a:p>
            <a:r>
              <a:rPr lang="en-US" dirty="0"/>
              <a:t>Some </a:t>
            </a:r>
            <a:r>
              <a:rPr lang="en-US" dirty="0" err="1"/>
              <a:t>numpy</a:t>
            </a:r>
            <a:r>
              <a:rPr lang="en-US" dirty="0"/>
              <a:t> methods</a:t>
            </a:r>
          </a:p>
        </p:txBody>
      </p:sp>
      <p:pic>
        <p:nvPicPr>
          <p:cNvPr id="7" name="Picture 6">
            <a:extLst>
              <a:ext uri="{FF2B5EF4-FFF2-40B4-BE49-F238E27FC236}">
                <a16:creationId xmlns:a16="http://schemas.microsoft.com/office/drawing/2014/main" id="{088A49C4-FFFB-3A4B-B535-4BB28EF641CB}"/>
              </a:ext>
            </a:extLst>
          </p:cNvPr>
          <p:cNvPicPr>
            <a:picLocks noChangeAspect="1"/>
          </p:cNvPicPr>
          <p:nvPr/>
        </p:nvPicPr>
        <p:blipFill rotWithShape="1">
          <a:blip r:embed="rId2"/>
          <a:srcRect l="35897" t="25928" r="10898" b="41935"/>
          <a:stretch/>
        </p:blipFill>
        <p:spPr>
          <a:xfrm>
            <a:off x="540789" y="1878258"/>
            <a:ext cx="11110421" cy="4194297"/>
          </a:xfrm>
          <a:prstGeom prst="rect">
            <a:avLst/>
          </a:prstGeom>
        </p:spPr>
      </p:pic>
    </p:spTree>
    <p:extLst>
      <p:ext uri="{BB962C8B-B14F-4D97-AF65-F5344CB8AC3E}">
        <p14:creationId xmlns:p14="http://schemas.microsoft.com/office/powerpoint/2010/main" val="134932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1CA-8E16-C14B-B443-7B8363941A3E}"/>
              </a:ext>
            </a:extLst>
          </p:cNvPr>
          <p:cNvSpPr>
            <a:spLocks noGrp="1"/>
          </p:cNvSpPr>
          <p:nvPr>
            <p:ph type="title"/>
          </p:nvPr>
        </p:nvSpPr>
        <p:spPr/>
        <p:txBody>
          <a:bodyPr/>
          <a:lstStyle/>
          <a:p>
            <a:r>
              <a:rPr lang="en-US" dirty="0"/>
              <a:t>Some </a:t>
            </a:r>
            <a:r>
              <a:rPr lang="en-US" dirty="0" err="1"/>
              <a:t>numpy</a:t>
            </a:r>
            <a:r>
              <a:rPr lang="en-US" dirty="0"/>
              <a:t> methods</a:t>
            </a:r>
          </a:p>
        </p:txBody>
      </p:sp>
      <p:pic>
        <p:nvPicPr>
          <p:cNvPr id="4" name="Content Placeholder 4">
            <a:extLst>
              <a:ext uri="{FF2B5EF4-FFF2-40B4-BE49-F238E27FC236}">
                <a16:creationId xmlns:a16="http://schemas.microsoft.com/office/drawing/2014/main" id="{F3E76EF3-693F-C745-8AFE-34F9C794AA07}"/>
              </a:ext>
            </a:extLst>
          </p:cNvPr>
          <p:cNvPicPr>
            <a:picLocks noChangeAspect="1"/>
          </p:cNvPicPr>
          <p:nvPr/>
        </p:nvPicPr>
        <p:blipFill rotWithShape="1">
          <a:blip r:embed="rId2"/>
          <a:srcRect l="29794" t="45415" r="9925" b="18024"/>
          <a:stretch/>
        </p:blipFill>
        <p:spPr>
          <a:xfrm>
            <a:off x="0" y="2954215"/>
            <a:ext cx="10298723" cy="3903785"/>
          </a:xfrm>
          <a:prstGeom prst="rect">
            <a:avLst/>
          </a:prstGeom>
        </p:spPr>
      </p:pic>
      <p:sp>
        <p:nvSpPr>
          <p:cNvPr id="5" name="TextBox 4">
            <a:extLst>
              <a:ext uri="{FF2B5EF4-FFF2-40B4-BE49-F238E27FC236}">
                <a16:creationId xmlns:a16="http://schemas.microsoft.com/office/drawing/2014/main" id="{520A5FDF-824E-6149-A10D-7A8D52B0AD80}"/>
              </a:ext>
            </a:extLst>
          </p:cNvPr>
          <p:cNvSpPr txBox="1"/>
          <p:nvPr/>
        </p:nvSpPr>
        <p:spPr>
          <a:xfrm>
            <a:off x="437179" y="1600702"/>
            <a:ext cx="11754821" cy="1292662"/>
          </a:xfrm>
          <a:prstGeom prst="rect">
            <a:avLst/>
          </a:prstGeom>
          <a:noFill/>
        </p:spPr>
        <p:txBody>
          <a:bodyPr wrap="none" rtlCol="0">
            <a:spAutoFit/>
          </a:bodyPr>
          <a:lstStyle/>
          <a:p>
            <a:r>
              <a:rPr lang="en-US" sz="2600" dirty="0">
                <a:latin typeface="American Typewriter" panose="02090604020004020304" pitchFamily="18" charset="77"/>
              </a:rPr>
              <a:t>c=</a:t>
            </a:r>
            <a:r>
              <a:rPr lang="en-US" sz="2600" dirty="0" err="1">
                <a:latin typeface="American Typewriter" panose="02090604020004020304" pitchFamily="18" charset="77"/>
              </a:rPr>
              <a:t>np.random.normal</a:t>
            </a:r>
            <a:r>
              <a:rPr lang="en-US" sz="2600" dirty="0">
                <a:latin typeface="American Typewriter" panose="02090604020004020304" pitchFamily="18" charset="77"/>
              </a:rPr>
              <a:t>(10,3,(2,4))</a:t>
            </a:r>
          </a:p>
          <a:p>
            <a:endParaRPr lang="en-US" sz="2600" dirty="0">
              <a:latin typeface="American Typewriter" panose="02090604020004020304" pitchFamily="18" charset="77"/>
            </a:endParaRPr>
          </a:p>
          <a:p>
            <a:r>
              <a:rPr lang="en-US" sz="2600" dirty="0"/>
              <a:t>Creates a 2 x 4 array with normally distributed numbers with mean 10 and variance 3.</a:t>
            </a:r>
          </a:p>
        </p:txBody>
      </p:sp>
    </p:spTree>
    <p:extLst>
      <p:ext uri="{BB962C8B-B14F-4D97-AF65-F5344CB8AC3E}">
        <p14:creationId xmlns:p14="http://schemas.microsoft.com/office/powerpoint/2010/main" val="104456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1CA-8E16-C14B-B443-7B8363941A3E}"/>
              </a:ext>
            </a:extLst>
          </p:cNvPr>
          <p:cNvSpPr>
            <a:spLocks noGrp="1"/>
          </p:cNvSpPr>
          <p:nvPr>
            <p:ph type="title"/>
          </p:nvPr>
        </p:nvSpPr>
        <p:spPr/>
        <p:txBody>
          <a:bodyPr/>
          <a:lstStyle/>
          <a:p>
            <a:r>
              <a:rPr lang="en-US" dirty="0"/>
              <a:t>Indexing revisited</a:t>
            </a:r>
          </a:p>
        </p:txBody>
      </p:sp>
      <p:pic>
        <p:nvPicPr>
          <p:cNvPr id="4" name="Content Placeholder 4">
            <a:extLst>
              <a:ext uri="{FF2B5EF4-FFF2-40B4-BE49-F238E27FC236}">
                <a16:creationId xmlns:a16="http://schemas.microsoft.com/office/drawing/2014/main" id="{F3E76EF3-693F-C745-8AFE-34F9C794AA07}"/>
              </a:ext>
            </a:extLst>
          </p:cNvPr>
          <p:cNvPicPr>
            <a:picLocks noChangeAspect="1"/>
          </p:cNvPicPr>
          <p:nvPr/>
        </p:nvPicPr>
        <p:blipFill rotWithShape="1">
          <a:blip r:embed="rId2"/>
          <a:srcRect l="29794" t="31864" r="9925" b="54162"/>
          <a:stretch/>
        </p:blipFill>
        <p:spPr>
          <a:xfrm>
            <a:off x="-234932" y="1854811"/>
            <a:ext cx="11998049" cy="1738312"/>
          </a:xfrm>
          <a:prstGeom prst="rect">
            <a:avLst/>
          </a:prstGeom>
        </p:spPr>
      </p:pic>
    </p:spTree>
    <p:extLst>
      <p:ext uri="{BB962C8B-B14F-4D97-AF65-F5344CB8AC3E}">
        <p14:creationId xmlns:p14="http://schemas.microsoft.com/office/powerpoint/2010/main" val="387747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D96198-6ACE-4343-8A2B-EADBBD73811A}"/>
              </a:ext>
            </a:extLst>
          </p:cNvPr>
          <p:cNvSpPr>
            <a:spLocks noGrp="1"/>
          </p:cNvSpPr>
          <p:nvPr>
            <p:ph type="ctrTitle"/>
          </p:nvPr>
        </p:nvSpPr>
        <p:spPr>
          <a:xfrm>
            <a:off x="1510323" y="1244185"/>
            <a:ext cx="9144000" cy="2387600"/>
          </a:xfrm>
        </p:spPr>
        <p:txBody>
          <a:bodyPr/>
          <a:lstStyle/>
          <a:p>
            <a:r>
              <a:rPr lang="en-US" dirty="0"/>
              <a:t>Pandas</a:t>
            </a:r>
          </a:p>
        </p:txBody>
      </p:sp>
      <p:sp>
        <p:nvSpPr>
          <p:cNvPr id="7" name="Subtitle 6">
            <a:extLst>
              <a:ext uri="{FF2B5EF4-FFF2-40B4-BE49-F238E27FC236}">
                <a16:creationId xmlns:a16="http://schemas.microsoft.com/office/drawing/2014/main" id="{84343A71-E86E-A94B-8BC9-42458117A3F5}"/>
              </a:ext>
            </a:extLst>
          </p:cNvPr>
          <p:cNvSpPr>
            <a:spLocks noGrp="1"/>
          </p:cNvSpPr>
          <p:nvPr>
            <p:ph type="subTitle" idx="1"/>
          </p:nvPr>
        </p:nvSpPr>
        <p:spPr/>
        <p:txBody>
          <a:bodyPr/>
          <a:lstStyle/>
          <a:p>
            <a:r>
              <a:rPr lang="en-US" b="1" dirty="0">
                <a:solidFill>
                  <a:srgbClr val="008000"/>
                </a:solidFill>
              </a:rPr>
              <a:t>import</a:t>
            </a:r>
            <a:r>
              <a:rPr lang="en-US" dirty="0"/>
              <a:t> </a:t>
            </a:r>
            <a:r>
              <a:rPr lang="en-US" b="1" dirty="0">
                <a:solidFill>
                  <a:srgbClr val="0000FF"/>
                </a:solidFill>
              </a:rPr>
              <a:t>pandas </a:t>
            </a:r>
            <a:r>
              <a:rPr lang="en-US" b="1" dirty="0">
                <a:solidFill>
                  <a:srgbClr val="008000"/>
                </a:solidFill>
              </a:rPr>
              <a:t>as</a:t>
            </a:r>
            <a:r>
              <a:rPr lang="en-US" dirty="0"/>
              <a:t> </a:t>
            </a:r>
            <a:r>
              <a:rPr lang="en-US" dirty="0" err="1"/>
              <a:t>pd</a:t>
            </a:r>
            <a:endParaRPr lang="en-US" dirty="0"/>
          </a:p>
          <a:p>
            <a:endParaRPr lang="en-US" dirty="0"/>
          </a:p>
        </p:txBody>
      </p:sp>
      <p:pic>
        <p:nvPicPr>
          <p:cNvPr id="8" name="Picture 7">
            <a:extLst>
              <a:ext uri="{FF2B5EF4-FFF2-40B4-BE49-F238E27FC236}">
                <a16:creationId xmlns:a16="http://schemas.microsoft.com/office/drawing/2014/main" id="{019861EF-A633-2247-9A75-F22FFD383D23}"/>
              </a:ext>
            </a:extLst>
          </p:cNvPr>
          <p:cNvPicPr>
            <a:picLocks noChangeAspect="1"/>
          </p:cNvPicPr>
          <p:nvPr/>
        </p:nvPicPr>
        <p:blipFill>
          <a:blip r:embed="rId2"/>
          <a:stretch>
            <a:fillRect/>
          </a:stretch>
        </p:blipFill>
        <p:spPr>
          <a:xfrm>
            <a:off x="0" y="4451140"/>
            <a:ext cx="4383459" cy="2349305"/>
          </a:xfrm>
          <a:prstGeom prst="rect">
            <a:avLst/>
          </a:prstGeom>
        </p:spPr>
      </p:pic>
      <p:pic>
        <p:nvPicPr>
          <p:cNvPr id="9" name="Picture 8">
            <a:extLst>
              <a:ext uri="{FF2B5EF4-FFF2-40B4-BE49-F238E27FC236}">
                <a16:creationId xmlns:a16="http://schemas.microsoft.com/office/drawing/2014/main" id="{C3ABB8E1-AF53-D24E-BC6A-5AF2745A4DD3}"/>
              </a:ext>
            </a:extLst>
          </p:cNvPr>
          <p:cNvPicPr>
            <a:picLocks noChangeAspect="1"/>
          </p:cNvPicPr>
          <p:nvPr/>
        </p:nvPicPr>
        <p:blipFill>
          <a:blip r:embed="rId3"/>
          <a:stretch>
            <a:fillRect/>
          </a:stretch>
        </p:blipFill>
        <p:spPr>
          <a:xfrm>
            <a:off x="8133392" y="130615"/>
            <a:ext cx="3833133" cy="2390443"/>
          </a:xfrm>
          <a:prstGeom prst="rect">
            <a:avLst/>
          </a:prstGeom>
        </p:spPr>
      </p:pic>
      <p:pic>
        <p:nvPicPr>
          <p:cNvPr id="10" name="Picture 9">
            <a:extLst>
              <a:ext uri="{FF2B5EF4-FFF2-40B4-BE49-F238E27FC236}">
                <a16:creationId xmlns:a16="http://schemas.microsoft.com/office/drawing/2014/main" id="{7B18A0AC-2418-C047-944F-E343FB196B80}"/>
              </a:ext>
            </a:extLst>
          </p:cNvPr>
          <p:cNvPicPr>
            <a:picLocks noChangeAspect="1"/>
          </p:cNvPicPr>
          <p:nvPr/>
        </p:nvPicPr>
        <p:blipFill>
          <a:blip r:embed="rId4"/>
          <a:stretch>
            <a:fillRect/>
          </a:stretch>
        </p:blipFill>
        <p:spPr>
          <a:xfrm>
            <a:off x="198120" y="163708"/>
            <a:ext cx="1080477" cy="1080477"/>
          </a:xfrm>
          <a:prstGeom prst="rect">
            <a:avLst/>
          </a:prstGeom>
        </p:spPr>
      </p:pic>
      <p:sp>
        <p:nvSpPr>
          <p:cNvPr id="11" name="Rectangle 10">
            <a:extLst>
              <a:ext uri="{FF2B5EF4-FFF2-40B4-BE49-F238E27FC236}">
                <a16:creationId xmlns:a16="http://schemas.microsoft.com/office/drawing/2014/main" id="{BBF28AB3-A272-7C4E-91A7-E3E3ED8BBA6D}"/>
              </a:ext>
            </a:extLst>
          </p:cNvPr>
          <p:cNvSpPr/>
          <p:nvPr/>
        </p:nvSpPr>
        <p:spPr>
          <a:xfrm>
            <a:off x="7912559" y="6338780"/>
            <a:ext cx="4279441" cy="461665"/>
          </a:xfrm>
          <a:prstGeom prst="rect">
            <a:avLst/>
          </a:prstGeom>
        </p:spPr>
        <p:txBody>
          <a:bodyPr wrap="none">
            <a:spAutoFit/>
          </a:bodyPr>
          <a:lstStyle/>
          <a:p>
            <a:r>
              <a:rPr lang="en-US" sz="2400" dirty="0">
                <a:hlinkClick r:id="rId5"/>
              </a:rPr>
              <a:t>https://pandas.pydata.org/docs/</a:t>
            </a:r>
            <a:endParaRPr lang="en-US" sz="2400" dirty="0"/>
          </a:p>
        </p:txBody>
      </p:sp>
    </p:spTree>
    <p:extLst>
      <p:ext uri="{BB962C8B-B14F-4D97-AF65-F5344CB8AC3E}">
        <p14:creationId xmlns:p14="http://schemas.microsoft.com/office/powerpoint/2010/main" val="175568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quot;No&quot; Symbol 6">
            <a:extLst>
              <a:ext uri="{FF2B5EF4-FFF2-40B4-BE49-F238E27FC236}">
                <a16:creationId xmlns:a16="http://schemas.microsoft.com/office/drawing/2014/main" id="{F060AF9E-8A75-2C4F-9493-38654A1479DB}"/>
              </a:ext>
            </a:extLst>
          </p:cNvPr>
          <p:cNvSpPr/>
          <p:nvPr/>
        </p:nvSpPr>
        <p:spPr>
          <a:xfrm>
            <a:off x="7183407" y="3395589"/>
            <a:ext cx="2614740" cy="2268415"/>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530EC07-EB6D-E24C-BF09-CDAF363A00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C6F4BD-DE3F-674C-A9DA-41327F75F003}"/>
              </a:ext>
            </a:extLst>
          </p:cNvPr>
          <p:cNvSpPr>
            <a:spLocks noGrp="1"/>
          </p:cNvSpPr>
          <p:nvPr>
            <p:ph idx="1"/>
          </p:nvPr>
        </p:nvSpPr>
        <p:spPr/>
        <p:txBody>
          <a:bodyPr>
            <a:normAutofit/>
          </a:bodyPr>
          <a:lstStyle/>
          <a:p>
            <a:r>
              <a:rPr lang="en-US" dirty="0"/>
              <a:t>Great for reading data</a:t>
            </a:r>
          </a:p>
          <a:p>
            <a:r>
              <a:rPr lang="en-US" dirty="0"/>
              <a:t>Data manipulation with integrated indexing.</a:t>
            </a:r>
          </a:p>
        </p:txBody>
      </p:sp>
      <p:pic>
        <p:nvPicPr>
          <p:cNvPr id="4" name="Picture 3">
            <a:extLst>
              <a:ext uri="{FF2B5EF4-FFF2-40B4-BE49-F238E27FC236}">
                <a16:creationId xmlns:a16="http://schemas.microsoft.com/office/drawing/2014/main" id="{450C1C16-6627-5D4F-AC61-5F37A22FC21F}"/>
              </a:ext>
            </a:extLst>
          </p:cNvPr>
          <p:cNvPicPr>
            <a:picLocks noChangeAspect="1"/>
          </p:cNvPicPr>
          <p:nvPr/>
        </p:nvPicPr>
        <p:blipFill>
          <a:blip r:embed="rId2"/>
          <a:stretch>
            <a:fillRect/>
          </a:stretch>
        </p:blipFill>
        <p:spPr>
          <a:xfrm>
            <a:off x="901986" y="2785730"/>
            <a:ext cx="4901098" cy="4056321"/>
          </a:xfrm>
          <a:prstGeom prst="rect">
            <a:avLst/>
          </a:prstGeom>
        </p:spPr>
      </p:pic>
      <p:sp>
        <p:nvSpPr>
          <p:cNvPr id="6" name="Content Placeholder 2">
            <a:extLst>
              <a:ext uri="{FF2B5EF4-FFF2-40B4-BE49-F238E27FC236}">
                <a16:creationId xmlns:a16="http://schemas.microsoft.com/office/drawing/2014/main" id="{7B8FA1ED-C09C-D149-B9F8-083ACC3B109E}"/>
              </a:ext>
            </a:extLst>
          </p:cNvPr>
          <p:cNvSpPr txBox="1">
            <a:spLocks/>
          </p:cNvSpPr>
          <p:nvPr/>
        </p:nvSpPr>
        <p:spPr>
          <a:xfrm>
            <a:off x="6551538" y="42503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Type all of the table???????</a:t>
            </a:r>
          </a:p>
        </p:txBody>
      </p:sp>
      <p:pic>
        <p:nvPicPr>
          <p:cNvPr id="8" name="Picture 7">
            <a:extLst>
              <a:ext uri="{FF2B5EF4-FFF2-40B4-BE49-F238E27FC236}">
                <a16:creationId xmlns:a16="http://schemas.microsoft.com/office/drawing/2014/main" id="{6B4092B2-FF42-5F4E-998F-A52CEECA5E56}"/>
              </a:ext>
            </a:extLst>
          </p:cNvPr>
          <p:cNvPicPr>
            <a:picLocks noChangeAspect="1"/>
          </p:cNvPicPr>
          <p:nvPr/>
        </p:nvPicPr>
        <p:blipFill>
          <a:blip r:embed="rId3"/>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402628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6DC-016E-FB41-9430-15E6788F171D}"/>
              </a:ext>
            </a:extLst>
          </p:cNvPr>
          <p:cNvSpPr>
            <a:spLocks noGrp="1"/>
          </p:cNvSpPr>
          <p:nvPr>
            <p:ph type="title"/>
          </p:nvPr>
        </p:nvSpPr>
        <p:spPr/>
        <p:txBody>
          <a:bodyPr/>
          <a:lstStyle/>
          <a:p>
            <a:r>
              <a:rPr lang="en-US" dirty="0"/>
              <a:t>Pandas- </a:t>
            </a:r>
            <a:r>
              <a:rPr lang="en-US" dirty="0" err="1"/>
              <a:t>DataFrames</a:t>
            </a:r>
            <a:endParaRPr lang="en-US" dirty="0"/>
          </a:p>
        </p:txBody>
      </p:sp>
      <p:sp>
        <p:nvSpPr>
          <p:cNvPr id="3" name="Content Placeholder 2">
            <a:extLst>
              <a:ext uri="{FF2B5EF4-FFF2-40B4-BE49-F238E27FC236}">
                <a16:creationId xmlns:a16="http://schemas.microsoft.com/office/drawing/2014/main" id="{3E571403-F4F4-0A45-991C-527D4BA420B6}"/>
              </a:ext>
            </a:extLst>
          </p:cNvPr>
          <p:cNvSpPr>
            <a:spLocks noGrp="1"/>
          </p:cNvSpPr>
          <p:nvPr>
            <p:ph idx="1"/>
          </p:nvPr>
        </p:nvSpPr>
        <p:spPr/>
        <p:txBody>
          <a:bodyPr/>
          <a:lstStyle/>
          <a:p>
            <a:r>
              <a:rPr lang="en-US" dirty="0"/>
              <a:t>A </a:t>
            </a:r>
            <a:r>
              <a:rPr lang="en-US" dirty="0">
                <a:hlinkClick r:id="rId2"/>
              </a:rPr>
              <a:t>DataFrame</a:t>
            </a:r>
            <a:r>
              <a:rPr lang="en-US" dirty="0"/>
              <a:t> is a collection of </a:t>
            </a:r>
            <a:r>
              <a:rPr lang="en-US" dirty="0">
                <a:hlinkClick r:id="rId3"/>
              </a:rPr>
              <a:t>Series</a:t>
            </a:r>
            <a:endParaRPr lang="en-US" dirty="0"/>
          </a:p>
          <a:p>
            <a:r>
              <a:rPr lang="en-US" dirty="0"/>
              <a:t>The </a:t>
            </a:r>
            <a:r>
              <a:rPr lang="en-US" dirty="0" err="1"/>
              <a:t>DataFrame</a:t>
            </a:r>
            <a:r>
              <a:rPr lang="en-US" dirty="0"/>
              <a:t> is the way Pandas represents a table</a:t>
            </a:r>
          </a:p>
          <a:p>
            <a:r>
              <a:rPr lang="en-US" dirty="0"/>
              <a:t>Series is the data-structure Pandas use to represent a column.</a:t>
            </a:r>
          </a:p>
          <a:p>
            <a:r>
              <a:rPr lang="en-US" dirty="0"/>
              <a:t>Built on top of the </a:t>
            </a:r>
            <a:r>
              <a:rPr lang="en-US" dirty="0">
                <a:hlinkClick r:id="rId4"/>
              </a:rPr>
              <a:t>Numpy</a:t>
            </a:r>
            <a:r>
              <a:rPr lang="en-US" dirty="0"/>
              <a:t> library</a:t>
            </a:r>
          </a:p>
          <a:p>
            <a:r>
              <a:rPr lang="en-US" dirty="0"/>
              <a:t>Access individual records of the table</a:t>
            </a:r>
          </a:p>
          <a:p>
            <a:r>
              <a:rPr lang="en-US" dirty="0"/>
              <a:t>Handling of missing values</a:t>
            </a:r>
          </a:p>
          <a:p>
            <a:r>
              <a:rPr lang="en-US" dirty="0"/>
              <a:t>Databases operations between </a:t>
            </a:r>
            <a:r>
              <a:rPr lang="en-US" dirty="0" err="1"/>
              <a:t>DataFrames</a:t>
            </a:r>
            <a:r>
              <a:rPr lang="en-US" dirty="0"/>
              <a:t>.</a:t>
            </a:r>
          </a:p>
          <a:p>
            <a:endParaRPr lang="en-US" dirty="0"/>
          </a:p>
        </p:txBody>
      </p:sp>
      <p:pic>
        <p:nvPicPr>
          <p:cNvPr id="4" name="Picture 3">
            <a:extLst>
              <a:ext uri="{FF2B5EF4-FFF2-40B4-BE49-F238E27FC236}">
                <a16:creationId xmlns:a16="http://schemas.microsoft.com/office/drawing/2014/main" id="{D16C817A-804D-8741-AAF2-A0860BBEBB70}"/>
              </a:ext>
            </a:extLst>
          </p:cNvPr>
          <p:cNvPicPr>
            <a:picLocks noChangeAspect="1"/>
          </p:cNvPicPr>
          <p:nvPr/>
        </p:nvPicPr>
        <p:blipFill>
          <a:blip r:embed="rId5"/>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757788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B2C1-31CF-5243-93B7-7626DBF0DB2D}"/>
              </a:ext>
            </a:extLst>
          </p:cNvPr>
          <p:cNvSpPr>
            <a:spLocks noGrp="1"/>
          </p:cNvSpPr>
          <p:nvPr>
            <p:ph type="title"/>
          </p:nvPr>
        </p:nvSpPr>
        <p:spPr/>
        <p:txBody>
          <a:bodyPr/>
          <a:lstStyle/>
          <a:p>
            <a:r>
              <a:rPr lang="en-US" dirty="0"/>
              <a:t>Pandas-Read</a:t>
            </a:r>
          </a:p>
        </p:txBody>
      </p:sp>
      <p:sp>
        <p:nvSpPr>
          <p:cNvPr id="4" name="Rectangle 3">
            <a:extLst>
              <a:ext uri="{FF2B5EF4-FFF2-40B4-BE49-F238E27FC236}">
                <a16:creationId xmlns:a16="http://schemas.microsoft.com/office/drawing/2014/main" id="{D2D671F3-D974-DE4F-B484-444AEE9165FA}"/>
              </a:ext>
            </a:extLst>
          </p:cNvPr>
          <p:cNvSpPr/>
          <p:nvPr/>
        </p:nvSpPr>
        <p:spPr>
          <a:xfrm>
            <a:off x="1070343" y="2021315"/>
            <a:ext cx="8286307" cy="1292662"/>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pandas</a:t>
            </a:r>
            <a:r>
              <a:rPr lang="en-US" sz="2600" dirty="0"/>
              <a:t> </a:t>
            </a:r>
            <a:r>
              <a:rPr lang="en-US" sz="2600" b="1" dirty="0">
                <a:solidFill>
                  <a:srgbClr val="008000"/>
                </a:solidFill>
                <a:effectLst/>
              </a:rPr>
              <a:t>as</a:t>
            </a:r>
            <a:r>
              <a:rPr lang="en-US" sz="2600" dirty="0"/>
              <a:t> </a:t>
            </a:r>
            <a:r>
              <a:rPr lang="en-US" sz="2600" dirty="0" err="1">
                <a:effectLst/>
              </a:rPr>
              <a:t>pd</a:t>
            </a:r>
            <a:r>
              <a:rPr lang="en-US" sz="2600" dirty="0"/>
              <a:t> </a:t>
            </a:r>
          </a:p>
          <a:p>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b="1" dirty="0">
                <a:solidFill>
                  <a:srgbClr val="008000"/>
                </a:solidFill>
                <a:effectLst/>
              </a:rPr>
              <a:t>print</a:t>
            </a:r>
            <a:r>
              <a:rPr lang="en-US" sz="2600" dirty="0">
                <a:effectLst/>
              </a:rPr>
              <a:t>(data)</a:t>
            </a:r>
            <a:endParaRPr lang="en-US" sz="2600" dirty="0"/>
          </a:p>
        </p:txBody>
      </p:sp>
      <p:sp>
        <p:nvSpPr>
          <p:cNvPr id="5" name="Rectangle 4">
            <a:extLst>
              <a:ext uri="{FF2B5EF4-FFF2-40B4-BE49-F238E27FC236}">
                <a16:creationId xmlns:a16="http://schemas.microsoft.com/office/drawing/2014/main" id="{3FE4CE16-7ADE-AD41-B09D-159CC29C9669}"/>
              </a:ext>
            </a:extLst>
          </p:cNvPr>
          <p:cNvSpPr/>
          <p:nvPr/>
        </p:nvSpPr>
        <p:spPr>
          <a:xfrm>
            <a:off x="1070343" y="3429000"/>
            <a:ext cx="10774328" cy="4093428"/>
          </a:xfrm>
          <a:prstGeom prst="rect">
            <a:avLst/>
          </a:prstGeom>
        </p:spPr>
        <p:txBody>
          <a:bodyPr wrap="square">
            <a:spAutoFit/>
          </a:bodyPr>
          <a:lstStyle/>
          <a:p>
            <a:endParaRPr lang="en-US" sz="2600" dirty="0"/>
          </a:p>
          <a:p>
            <a:r>
              <a:rPr lang="en-US" sz="2600" dirty="0" err="1"/>
              <a:t>data.info</a:t>
            </a:r>
            <a:r>
              <a:rPr lang="en-US" sz="2600" dirty="0"/>
              <a:t>() </a:t>
            </a:r>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p>
          <a:p>
            <a:r>
              <a:rPr lang="en-US" sz="2600" b="1" dirty="0"/>
              <a:t>print</a:t>
            </a:r>
            <a:r>
              <a:rPr lang="en-US" sz="2600" dirty="0"/>
              <a:t>(</a:t>
            </a:r>
            <a:r>
              <a:rPr lang="en-US" sz="2600" dirty="0" err="1"/>
              <a:t>data.columns</a:t>
            </a:r>
            <a:r>
              <a:rPr lang="en-US" sz="2600" dirty="0"/>
              <a:t>) </a:t>
            </a:r>
          </a:p>
          <a:p>
            <a:r>
              <a:rPr lang="en-US" sz="2600" b="1" dirty="0"/>
              <a:t>print</a:t>
            </a:r>
            <a:r>
              <a:rPr lang="en-US" sz="2600" dirty="0"/>
              <a:t>(</a:t>
            </a:r>
            <a:r>
              <a:rPr lang="en-US" sz="2600" dirty="0" err="1"/>
              <a:t>data.T</a:t>
            </a:r>
            <a:r>
              <a:rPr lang="en-US" sz="2600" dirty="0"/>
              <a:t>) </a:t>
            </a:r>
          </a:p>
          <a:p>
            <a:r>
              <a:rPr lang="en-US" sz="2600" b="1" dirty="0"/>
              <a:t>print</a:t>
            </a:r>
            <a:r>
              <a:rPr lang="en-US" sz="2600" dirty="0"/>
              <a:t>(</a:t>
            </a:r>
            <a:r>
              <a:rPr lang="en-US" sz="2600" dirty="0" err="1"/>
              <a:t>data.describe</a:t>
            </a:r>
            <a:r>
              <a:rPr lang="en-US" sz="2600" dirty="0"/>
              <a:t>()) </a:t>
            </a:r>
          </a:p>
          <a:p>
            <a:br>
              <a:rPr lang="en-US" sz="2600" dirty="0"/>
            </a:br>
            <a:endParaRPr lang="en-US" sz="2600" dirty="0"/>
          </a:p>
          <a:p>
            <a:endParaRPr lang="en-US" sz="2600" dirty="0"/>
          </a:p>
        </p:txBody>
      </p:sp>
      <p:pic>
        <p:nvPicPr>
          <p:cNvPr id="6" name="Picture 5">
            <a:extLst>
              <a:ext uri="{FF2B5EF4-FFF2-40B4-BE49-F238E27FC236}">
                <a16:creationId xmlns:a16="http://schemas.microsoft.com/office/drawing/2014/main" id="{750D493D-0BE0-C04E-8D8C-04A48619D5EB}"/>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22539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p:txBody>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endParaRPr lang="en-US" dirty="0"/>
          </a:p>
          <a:p>
            <a:r>
              <a:rPr lang="en-US" dirty="0"/>
              <a:t>What method call will display the first three rows of this data?</a:t>
            </a:r>
          </a:p>
          <a:p>
            <a:endParaRPr lang="en-US" dirty="0"/>
          </a:p>
          <a:p>
            <a:r>
              <a:rPr lang="en-US" dirty="0"/>
              <a:t>What method call will display the last three columns of this data? </a:t>
            </a:r>
          </a:p>
          <a:p>
            <a:endParaRPr lang="en-US" dirty="0"/>
          </a:p>
        </p:txBody>
      </p:sp>
      <p:pic>
        <p:nvPicPr>
          <p:cNvPr id="4" name="Picture 3">
            <a:extLst>
              <a:ext uri="{FF2B5EF4-FFF2-40B4-BE49-F238E27FC236}">
                <a16:creationId xmlns:a16="http://schemas.microsoft.com/office/drawing/2014/main" id="{A479DEF1-7D44-4F4C-8642-150D76C1ED6C}"/>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70292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a:xfrm>
            <a:off x="838200" y="1655504"/>
            <a:ext cx="10515600" cy="5404515"/>
          </a:xfrm>
        </p:spPr>
        <p:txBody>
          <a:bodyPr>
            <a:normAutofit lnSpcReduction="10000"/>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pPr lvl="1"/>
            <a:r>
              <a:rPr lang="en-US" dirty="0" err="1">
                <a:solidFill>
                  <a:srgbClr val="00B050"/>
                </a:solidFill>
                <a:effectLst/>
              </a:rPr>
              <a:t>americas</a:t>
            </a:r>
            <a:r>
              <a:rPr lang="en-US" dirty="0">
                <a:solidFill>
                  <a:srgbClr val="00B050"/>
                </a:solidFill>
              </a:rPr>
              <a:t> = </a:t>
            </a:r>
            <a:r>
              <a:rPr lang="en-US" dirty="0" err="1">
                <a:solidFill>
                  <a:srgbClr val="00B050"/>
                </a:solidFill>
                <a:effectLst/>
              </a:rPr>
              <a:t>pd.read_csv</a:t>
            </a:r>
            <a:r>
              <a:rPr lang="en-US" dirty="0">
                <a:solidFill>
                  <a:srgbClr val="00B050"/>
                </a:solidFill>
                <a:effectLst/>
              </a:rPr>
              <a:t>(</a:t>
            </a:r>
            <a:r>
              <a:rPr lang="en-US" dirty="0">
                <a:solidFill>
                  <a:srgbClr val="00B050"/>
                </a:solidFill>
              </a:rPr>
              <a:t>'data/</a:t>
            </a:r>
            <a:r>
              <a:rPr lang="en-US" dirty="0" err="1">
                <a:solidFill>
                  <a:srgbClr val="00B050"/>
                </a:solidFill>
              </a:rPr>
              <a:t>gapminder_gdp_americas.csv</a:t>
            </a:r>
            <a:r>
              <a:rPr lang="en-US" dirty="0">
                <a:solidFill>
                  <a:srgbClr val="00B050"/>
                </a:solidFill>
              </a:rPr>
              <a:t>'</a:t>
            </a:r>
            <a:r>
              <a:rPr lang="en-US" dirty="0">
                <a:solidFill>
                  <a:srgbClr val="00B050"/>
                </a:solidFill>
                <a:effectLst/>
              </a:rPr>
              <a:t>,</a:t>
            </a:r>
            <a:r>
              <a:rPr lang="en-US" dirty="0">
                <a:solidFill>
                  <a:srgbClr val="00B050"/>
                </a:solidFill>
              </a:rPr>
              <a:t> </a:t>
            </a:r>
            <a:r>
              <a:rPr lang="en-US" dirty="0" err="1">
                <a:solidFill>
                  <a:srgbClr val="00B050"/>
                </a:solidFill>
                <a:effectLst/>
              </a:rPr>
              <a:t>index_col</a:t>
            </a:r>
            <a:r>
              <a:rPr lang="en-US" dirty="0">
                <a:solidFill>
                  <a:srgbClr val="00B050"/>
                </a:solidFill>
              </a:rPr>
              <a:t>='country’</a:t>
            </a:r>
            <a:r>
              <a:rPr lang="en-US" dirty="0">
                <a:solidFill>
                  <a:srgbClr val="00B050"/>
                </a:solidFill>
                <a:effectLst/>
              </a:rPr>
              <a:t>)</a:t>
            </a:r>
          </a:p>
          <a:p>
            <a:pPr lvl="1"/>
            <a:r>
              <a:rPr lang="en-US" dirty="0" err="1">
                <a:solidFill>
                  <a:srgbClr val="00B050"/>
                </a:solidFill>
                <a:effectLst/>
              </a:rPr>
              <a:t>americas.describe</a:t>
            </a:r>
            <a:r>
              <a:rPr lang="en-US" dirty="0">
                <a:solidFill>
                  <a:srgbClr val="00B050"/>
                </a:solidFill>
                <a:effectLst/>
              </a:rPr>
              <a:t>()</a:t>
            </a:r>
          </a:p>
          <a:p>
            <a:pPr marL="457200" lvl="1" indent="0">
              <a:buNone/>
            </a:pPr>
            <a:endParaRPr lang="en-US" dirty="0">
              <a:solidFill>
                <a:srgbClr val="00B050"/>
              </a:solidFill>
            </a:endParaRPr>
          </a:p>
          <a:p>
            <a:r>
              <a:rPr lang="en-US" dirty="0"/>
              <a:t>What method call will display the first three </a:t>
            </a:r>
            <a:r>
              <a:rPr lang="en-US" b="1" dirty="0"/>
              <a:t>rows</a:t>
            </a:r>
            <a:r>
              <a:rPr lang="en-US" dirty="0"/>
              <a:t> of this data?</a:t>
            </a:r>
          </a:p>
          <a:p>
            <a:pPr lvl="1"/>
            <a:r>
              <a:rPr lang="en-US" dirty="0" err="1">
                <a:solidFill>
                  <a:srgbClr val="00B050"/>
                </a:solidFill>
              </a:rPr>
              <a:t>americas.head</a:t>
            </a:r>
            <a:r>
              <a:rPr lang="en-US" dirty="0">
                <a:solidFill>
                  <a:srgbClr val="00B050"/>
                </a:solidFill>
              </a:rPr>
              <a:t>(n=3) </a:t>
            </a:r>
          </a:p>
          <a:p>
            <a:endParaRPr lang="en-US" dirty="0"/>
          </a:p>
          <a:p>
            <a:r>
              <a:rPr lang="en-US" dirty="0"/>
              <a:t>What method call will display the last three </a:t>
            </a:r>
            <a:r>
              <a:rPr lang="en-US" b="1" dirty="0"/>
              <a:t>columns</a:t>
            </a:r>
            <a:r>
              <a:rPr lang="en-US" dirty="0"/>
              <a:t> of this data? </a:t>
            </a:r>
          </a:p>
          <a:p>
            <a:pPr lvl="1"/>
            <a:r>
              <a:rPr lang="en-US" dirty="0" err="1">
                <a:solidFill>
                  <a:srgbClr val="00B050"/>
                </a:solidFill>
              </a:rPr>
              <a:t>americas_flipped</a:t>
            </a:r>
            <a:r>
              <a:rPr lang="en-US" dirty="0">
                <a:solidFill>
                  <a:srgbClr val="00B050"/>
                </a:solidFill>
              </a:rPr>
              <a:t> = </a:t>
            </a:r>
            <a:r>
              <a:rPr lang="en-US" dirty="0" err="1">
                <a:solidFill>
                  <a:srgbClr val="00B050"/>
                </a:solidFill>
              </a:rPr>
              <a:t>americas.T</a:t>
            </a:r>
            <a:r>
              <a:rPr lang="en-US" dirty="0">
                <a:solidFill>
                  <a:srgbClr val="00B050"/>
                </a:solidFill>
              </a:rPr>
              <a:t> </a:t>
            </a:r>
          </a:p>
          <a:p>
            <a:pPr lvl="1"/>
            <a:r>
              <a:rPr lang="en-US" dirty="0" err="1">
                <a:solidFill>
                  <a:srgbClr val="00B050"/>
                </a:solidFill>
              </a:rPr>
              <a:t>americas_flipped.tail</a:t>
            </a:r>
            <a:r>
              <a:rPr lang="en-US" dirty="0">
                <a:solidFill>
                  <a:srgbClr val="00B050"/>
                </a:solidFill>
              </a:rPr>
              <a:t>(n=3) </a:t>
            </a:r>
          </a:p>
          <a:p>
            <a:pPr lvl="1"/>
            <a:r>
              <a:rPr lang="en-US" dirty="0" err="1">
                <a:solidFill>
                  <a:srgbClr val="00B050"/>
                </a:solidFill>
              </a:rPr>
              <a:t>americas_flipped.tail</a:t>
            </a:r>
            <a:r>
              <a:rPr lang="en-US" dirty="0">
                <a:solidFill>
                  <a:srgbClr val="00B050"/>
                </a:solidFill>
              </a:rPr>
              <a:t>(n=3).T </a:t>
            </a:r>
            <a:br>
              <a:rPr lang="en-US" dirty="0"/>
            </a:br>
            <a:endParaRPr lang="en-US" dirty="0"/>
          </a:p>
          <a:p>
            <a:endParaRPr lang="en-US" dirty="0"/>
          </a:p>
        </p:txBody>
      </p:sp>
      <p:pic>
        <p:nvPicPr>
          <p:cNvPr id="4" name="Picture 3">
            <a:extLst>
              <a:ext uri="{FF2B5EF4-FFF2-40B4-BE49-F238E27FC236}">
                <a16:creationId xmlns:a16="http://schemas.microsoft.com/office/drawing/2014/main" id="{B3873F31-2453-3B40-A388-422CA6CFA716}"/>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65924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4138-9CD3-0D4A-9894-774A19C797A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3F22D20-CCC0-9744-B9E0-0B2544B04269}"/>
              </a:ext>
            </a:extLst>
          </p:cNvPr>
          <p:cNvSpPr>
            <a:spLocks noGrp="1"/>
          </p:cNvSpPr>
          <p:nvPr>
            <p:ph idx="1"/>
          </p:nvPr>
        </p:nvSpPr>
        <p:spPr/>
        <p:txBody>
          <a:bodyPr/>
          <a:lstStyle/>
          <a:p>
            <a:r>
              <a:rPr lang="en-US" dirty="0"/>
              <a:t>How to import packages</a:t>
            </a:r>
          </a:p>
          <a:p>
            <a:r>
              <a:rPr lang="en-US" dirty="0" err="1"/>
              <a:t>Numpy</a:t>
            </a:r>
            <a:endParaRPr lang="en-US" dirty="0"/>
          </a:p>
          <a:p>
            <a:r>
              <a:rPr lang="en-US" dirty="0"/>
              <a:t>Pandas</a:t>
            </a:r>
          </a:p>
          <a:p>
            <a:r>
              <a:rPr lang="en-US" dirty="0"/>
              <a:t>Matplotlib</a:t>
            </a:r>
          </a:p>
        </p:txBody>
      </p:sp>
    </p:spTree>
    <p:extLst>
      <p:ext uri="{BB962C8B-B14F-4D97-AF65-F5344CB8AC3E}">
        <p14:creationId xmlns:p14="http://schemas.microsoft.com/office/powerpoint/2010/main" val="322852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FD9B-09A1-6C48-9B26-D40F50FCAAF9}"/>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7B308DC4-68FE-9E4A-8F97-09D14CCBB406}"/>
              </a:ext>
            </a:extLst>
          </p:cNvPr>
          <p:cNvSpPr>
            <a:spLocks noGrp="1"/>
          </p:cNvSpPr>
          <p:nvPr>
            <p:ph idx="1"/>
          </p:nvPr>
        </p:nvSpPr>
        <p:spPr/>
        <p:txBody>
          <a:bodyPr>
            <a:normAutofit fontScale="92500" lnSpcReduction="10000"/>
          </a:bodyPr>
          <a:lstStyle/>
          <a:p>
            <a:r>
              <a:rPr lang="en-US" dirty="0"/>
              <a:t>Use </a:t>
            </a:r>
            <a:r>
              <a:rPr lang="en-US" dirty="0" err="1">
                <a:solidFill>
                  <a:srgbClr val="00B0F0"/>
                </a:solidFill>
              </a:rPr>
              <a:t>DataFrame.iloc</a:t>
            </a:r>
            <a:r>
              <a:rPr lang="en-US" dirty="0">
                <a:solidFill>
                  <a:srgbClr val="00B0F0"/>
                </a:solidFill>
              </a:rPr>
              <a:t>[..., ...]</a:t>
            </a:r>
            <a:r>
              <a:rPr lang="en-US" dirty="0"/>
              <a:t> to select values by their (entry) position</a:t>
            </a:r>
          </a:p>
          <a:p>
            <a:endParaRPr lang="en-US" dirty="0">
              <a:effectLst/>
            </a:endParaRPr>
          </a:p>
          <a:p>
            <a:r>
              <a:rPr lang="en-US" dirty="0">
                <a:effectLst/>
              </a:rPr>
              <a:t>data</a:t>
            </a:r>
            <a:r>
              <a:rPr lang="en-US" dirty="0"/>
              <a:t> = </a:t>
            </a:r>
            <a:r>
              <a:rPr lang="en-US" dirty="0" err="1">
                <a:effectLst/>
              </a:rPr>
              <a:t>pd.read_csv</a:t>
            </a:r>
            <a:r>
              <a:rPr lang="en-US" dirty="0">
                <a:effectLst/>
              </a:rPr>
              <a:t>(</a:t>
            </a:r>
            <a:r>
              <a:rPr lang="en-US" dirty="0"/>
              <a:t>'data/</a:t>
            </a:r>
            <a:r>
              <a:rPr lang="en-US" dirty="0" err="1">
                <a:solidFill>
                  <a:schemeClr val="accent6"/>
                </a:solidFill>
              </a:rPr>
              <a:t>gapminder_gdp_europe.csv</a:t>
            </a:r>
            <a:r>
              <a:rPr lang="en-US" dirty="0"/>
              <a:t>'</a:t>
            </a:r>
            <a:r>
              <a:rPr lang="en-US" dirty="0">
                <a:effectLst/>
              </a:rPr>
              <a:t>,</a:t>
            </a:r>
            <a:r>
              <a:rPr lang="en-US" dirty="0"/>
              <a:t> </a:t>
            </a:r>
            <a:r>
              <a:rPr lang="en-US" dirty="0" err="1">
                <a:effectLst/>
              </a:rPr>
              <a:t>index_col</a:t>
            </a:r>
            <a:r>
              <a:rPr lang="en-US" dirty="0"/>
              <a:t>='country'</a:t>
            </a:r>
            <a:r>
              <a:rPr lang="en-US" dirty="0">
                <a:effectLst/>
              </a:rPr>
              <a:t>)</a:t>
            </a:r>
            <a:r>
              <a:rPr lang="en-US" dirty="0"/>
              <a:t> </a:t>
            </a:r>
            <a:br>
              <a:rPr lang="en-US" dirty="0"/>
            </a:br>
            <a:endParaRPr lang="en-US" dirty="0"/>
          </a:p>
          <a:p>
            <a:r>
              <a:rPr lang="en-US" b="1" dirty="0"/>
              <a:t>print</a:t>
            </a:r>
            <a:r>
              <a:rPr lang="en-US" dirty="0"/>
              <a:t>(</a:t>
            </a:r>
            <a:r>
              <a:rPr lang="en-US" dirty="0" err="1"/>
              <a:t>data.iloc</a:t>
            </a:r>
            <a:r>
              <a:rPr lang="en-US" dirty="0"/>
              <a:t>[0, 0]) </a:t>
            </a:r>
          </a:p>
          <a:p>
            <a:r>
              <a:rPr lang="en-US" b="1" dirty="0"/>
              <a:t>print</a:t>
            </a:r>
            <a:r>
              <a:rPr lang="en-US" dirty="0"/>
              <a:t>(</a:t>
            </a:r>
            <a:r>
              <a:rPr lang="en-US" dirty="0" err="1"/>
              <a:t>data.loc</a:t>
            </a:r>
            <a:r>
              <a:rPr lang="en-US" dirty="0"/>
              <a:t>["Albania", "gdpPercap_1952"]) </a:t>
            </a:r>
          </a:p>
          <a:p>
            <a:br>
              <a:rPr lang="en-US" dirty="0"/>
            </a:br>
            <a:endParaRPr lang="en-US" dirty="0"/>
          </a:p>
          <a:p>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FB7C280E-C71F-7E42-910B-22C40EA7C3EE}"/>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36231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0340-D385-414B-A835-6A2654071F97}"/>
              </a:ext>
            </a:extLst>
          </p:cNvPr>
          <p:cNvSpPr>
            <a:spLocks noGrp="1"/>
          </p:cNvSpPr>
          <p:nvPr>
            <p:ph type="title"/>
          </p:nvPr>
        </p:nvSpPr>
        <p:spPr/>
        <p:txBody>
          <a:bodyPr/>
          <a:lstStyle/>
          <a:p>
            <a:r>
              <a:rPr lang="en-US" dirty="0"/>
              <a:t>Pandas-</a:t>
            </a:r>
            <a:r>
              <a:rPr lang="en-US" dirty="0" err="1"/>
              <a:t>DataFrame</a:t>
            </a:r>
            <a:endParaRPr lang="en-US" dirty="0"/>
          </a:p>
        </p:txBody>
      </p:sp>
      <p:sp>
        <p:nvSpPr>
          <p:cNvPr id="3" name="Content Placeholder 2">
            <a:extLst>
              <a:ext uri="{FF2B5EF4-FFF2-40B4-BE49-F238E27FC236}">
                <a16:creationId xmlns:a16="http://schemas.microsoft.com/office/drawing/2014/main" id="{6A7F0D00-37D1-2F46-8EF9-360511BFEC45}"/>
              </a:ext>
            </a:extLst>
          </p:cNvPr>
          <p:cNvSpPr>
            <a:spLocks noGrp="1"/>
          </p:cNvSpPr>
          <p:nvPr>
            <p:ph idx="1"/>
          </p:nvPr>
        </p:nvSpPr>
        <p:spPr/>
        <p:txBody>
          <a:bodyPr/>
          <a:lstStyle/>
          <a:p>
            <a:r>
              <a:rPr lang="en-US" dirty="0"/>
              <a:t>Use </a:t>
            </a:r>
            <a:r>
              <a:rPr lang="en-US" sz="3500" dirty="0">
                <a:solidFill>
                  <a:srgbClr val="00B0F0"/>
                </a:solidFill>
              </a:rPr>
              <a:t>:</a:t>
            </a:r>
            <a:r>
              <a:rPr lang="en-US" dirty="0"/>
              <a:t> on its own to mean all columns or all rows.</a:t>
            </a:r>
          </a:p>
          <a:p>
            <a:r>
              <a:rPr lang="en-US" b="1" dirty="0"/>
              <a:t>print</a:t>
            </a:r>
            <a:r>
              <a:rPr lang="en-US" dirty="0"/>
              <a:t>(</a:t>
            </a:r>
            <a:r>
              <a:rPr lang="en-US" dirty="0" err="1"/>
              <a:t>data.loc</a:t>
            </a:r>
            <a:r>
              <a:rPr lang="en-US" dirty="0"/>
              <a:t>["Albania", </a:t>
            </a:r>
            <a:r>
              <a:rPr lang="en-US" sz="4000" b="1" dirty="0"/>
              <a:t>:</a:t>
            </a:r>
            <a:r>
              <a:rPr lang="en-US" dirty="0"/>
              <a:t>]) </a:t>
            </a:r>
          </a:p>
          <a:p>
            <a:pPr marL="0" indent="0">
              <a:buNone/>
            </a:pPr>
            <a:br>
              <a:rPr lang="en-US" dirty="0"/>
            </a:br>
            <a:endParaRPr lang="en-US" dirty="0"/>
          </a:p>
          <a:p>
            <a:r>
              <a:rPr lang="en-US" b="1" dirty="0"/>
              <a:t>print</a:t>
            </a:r>
            <a:r>
              <a:rPr lang="en-US" dirty="0"/>
              <a:t>(</a:t>
            </a:r>
            <a:r>
              <a:rPr lang="en-US" dirty="0" err="1"/>
              <a:t>data.loc</a:t>
            </a:r>
            <a:r>
              <a:rPr lang="en-US" dirty="0"/>
              <a:t>[:, "gdpPercap_1952"]) </a:t>
            </a:r>
            <a:br>
              <a:rPr lang="en-US" dirty="0"/>
            </a:b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897CA60-09C6-A74D-AF8C-DBB91544CDAD}"/>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162942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E082-A1DF-8D4E-AA4E-56CBDB038E7C}"/>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EC6C70F2-E4AF-8D42-AA14-A41B3FEBD61D}"/>
              </a:ext>
            </a:extLst>
          </p:cNvPr>
          <p:cNvSpPr>
            <a:spLocks noGrp="1"/>
          </p:cNvSpPr>
          <p:nvPr>
            <p:ph idx="1"/>
          </p:nvPr>
        </p:nvSpPr>
        <p:spPr/>
        <p:txBody>
          <a:bodyPr/>
          <a:lstStyle/>
          <a:p>
            <a:r>
              <a:rPr lang="en-US" dirty="0"/>
              <a:t>Select multiple columns or rows using </a:t>
            </a:r>
            <a:r>
              <a:rPr lang="en-US" dirty="0" err="1">
                <a:solidFill>
                  <a:srgbClr val="00B0F0"/>
                </a:solidFill>
              </a:rPr>
              <a:t>DataFrame.loc</a:t>
            </a:r>
            <a:r>
              <a:rPr lang="en-US" dirty="0"/>
              <a:t> and a named slice.</a:t>
            </a:r>
          </a:p>
          <a:p>
            <a:endParaRPr lang="en-US" dirty="0"/>
          </a:p>
          <a:p>
            <a:r>
              <a:rPr lang="en-US" b="1" dirty="0"/>
              <a:t>print</a:t>
            </a:r>
            <a:r>
              <a:rPr lang="en-US" dirty="0"/>
              <a:t>(</a:t>
            </a:r>
            <a:r>
              <a:rPr lang="en-US" dirty="0" err="1"/>
              <a:t>data.loc</a:t>
            </a:r>
            <a:r>
              <a:rPr lang="en-US" dirty="0"/>
              <a:t>['</a:t>
            </a:r>
            <a:r>
              <a:rPr lang="en-US" dirty="0" err="1"/>
              <a:t>Italy':'Poland</a:t>
            </a:r>
            <a:r>
              <a:rPr lang="en-US" dirty="0"/>
              <a:t>', 'gdpPercap_1962':'gdpPercap_1972']) </a:t>
            </a:r>
          </a:p>
          <a:p>
            <a:pPr marL="0" indent="0">
              <a:buNone/>
            </a:pPr>
            <a:br>
              <a:rPr lang="en-US" dirty="0"/>
            </a:br>
            <a:endParaRPr lang="en-US" dirty="0"/>
          </a:p>
          <a:p>
            <a:endParaRPr lang="en-US" dirty="0"/>
          </a:p>
        </p:txBody>
      </p:sp>
      <p:pic>
        <p:nvPicPr>
          <p:cNvPr id="4" name="Picture 3">
            <a:extLst>
              <a:ext uri="{FF2B5EF4-FFF2-40B4-BE49-F238E27FC236}">
                <a16:creationId xmlns:a16="http://schemas.microsoft.com/office/drawing/2014/main" id="{060C98B8-2344-6B41-86D5-AF0952FE7658}"/>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46159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D669-398D-9240-9647-9D2F795C92EF}"/>
              </a:ext>
            </a:extLst>
          </p:cNvPr>
          <p:cNvSpPr>
            <a:spLocks noGrp="1"/>
          </p:cNvSpPr>
          <p:nvPr>
            <p:ph type="title"/>
          </p:nvPr>
        </p:nvSpPr>
        <p:spPr/>
        <p:txBody>
          <a:bodyPr/>
          <a:lstStyle/>
          <a:p>
            <a:r>
              <a:rPr lang="en-US" dirty="0"/>
              <a:t>Pandas-</a:t>
            </a:r>
            <a:r>
              <a:rPr lang="en-US" dirty="0" err="1"/>
              <a:t>DataFrame</a:t>
            </a:r>
            <a:endParaRPr lang="en-US" dirty="0"/>
          </a:p>
        </p:txBody>
      </p:sp>
      <p:sp>
        <p:nvSpPr>
          <p:cNvPr id="4" name="Rectangle 3">
            <a:extLst>
              <a:ext uri="{FF2B5EF4-FFF2-40B4-BE49-F238E27FC236}">
                <a16:creationId xmlns:a16="http://schemas.microsoft.com/office/drawing/2014/main" id="{F734E4AF-C9B2-1A4D-93ED-28415ADE7F8B}"/>
              </a:ext>
            </a:extLst>
          </p:cNvPr>
          <p:cNvSpPr/>
          <p:nvPr/>
        </p:nvSpPr>
        <p:spPr>
          <a:xfrm>
            <a:off x="687571" y="1762810"/>
            <a:ext cx="12751981" cy="2492990"/>
          </a:xfrm>
          <a:prstGeom prst="rect">
            <a:avLst/>
          </a:prstGeom>
        </p:spPr>
        <p:txBody>
          <a:bodyPr wrap="square">
            <a:spAutoFit/>
          </a:bodyPr>
          <a:lstStyle/>
          <a:p>
            <a:r>
              <a:rPr lang="en-US" sz="2600" i="1" dirty="0">
                <a:solidFill>
                  <a:srgbClr val="387D7D"/>
                </a:solidFill>
                <a:effectLst/>
              </a:rPr>
              <a:t># Use a subset of data to keep output readable. </a:t>
            </a:r>
          </a:p>
          <a:p>
            <a:r>
              <a:rPr lang="en-US" sz="2600" dirty="0">
                <a:effectLst/>
              </a:rPr>
              <a:t>subset</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t>
            </a:r>
            <a:r>
              <a:rPr lang="en-US" sz="2600" dirty="0" err="1">
                <a:solidFill>
                  <a:srgbClr val="BA2121"/>
                </a:solidFill>
                <a:effectLst/>
              </a:rPr>
              <a:t>Italy'</a:t>
            </a:r>
            <a:r>
              <a:rPr lang="en-US" sz="2600" dirty="0" err="1">
                <a:effectLst/>
              </a:rPr>
              <a:t>:</a:t>
            </a:r>
            <a:r>
              <a:rPr lang="en-US" sz="2600" dirty="0" err="1">
                <a:solidFill>
                  <a:srgbClr val="BA2121"/>
                </a:solidFill>
                <a:effectLst/>
              </a:rPr>
              <a:t>'Poland</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'gdpPercap_1962'</a:t>
            </a:r>
            <a:r>
              <a:rPr lang="en-US" sz="2600" dirty="0">
                <a:effectLst/>
              </a:rPr>
              <a:t>:</a:t>
            </a:r>
            <a:r>
              <a:rPr lang="en-US" sz="2600" dirty="0">
                <a:solidFill>
                  <a:srgbClr val="BA2121"/>
                </a:solidFill>
                <a:effectLst/>
              </a:rPr>
              <a:t>'gdpPercap_1972’</a:t>
            </a:r>
            <a:r>
              <a:rPr lang="en-US" sz="2600" dirty="0">
                <a:effectLst/>
              </a:rPr>
              <a:t>]</a:t>
            </a:r>
          </a:p>
          <a:p>
            <a:r>
              <a:rPr lang="en-US" sz="2600" dirty="0"/>
              <a:t> </a:t>
            </a:r>
            <a:r>
              <a:rPr lang="en-US" sz="2600" b="1" dirty="0">
                <a:solidFill>
                  <a:srgbClr val="008000"/>
                </a:solidFill>
                <a:effectLst/>
              </a:rPr>
              <a:t>print</a:t>
            </a:r>
            <a:r>
              <a:rPr lang="en-US" sz="2600" dirty="0">
                <a:effectLst/>
              </a:rPr>
              <a:t>(</a:t>
            </a:r>
            <a:r>
              <a:rPr lang="en-US" sz="2600" dirty="0">
                <a:solidFill>
                  <a:srgbClr val="BA2121"/>
                </a:solidFill>
                <a:effectLst/>
              </a:rPr>
              <a:t>'Subset of data:</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p>
          <a:p>
            <a:endParaRPr lang="en-US" sz="2600" dirty="0"/>
          </a:p>
          <a:p>
            <a:r>
              <a:rPr lang="en-US" sz="2600" dirty="0"/>
              <a:t> </a:t>
            </a:r>
            <a:r>
              <a:rPr lang="en-US" sz="2600" i="1" dirty="0">
                <a:solidFill>
                  <a:srgbClr val="387D7D"/>
                </a:solidFill>
                <a:effectLst/>
              </a:rPr>
              <a:t># Which values were greater than 10000 ? </a:t>
            </a:r>
          </a:p>
          <a:p>
            <a:r>
              <a:rPr lang="en-US" sz="2600" b="1" dirty="0">
                <a:solidFill>
                  <a:srgbClr val="008000"/>
                </a:solidFill>
                <a:effectLst/>
              </a:rPr>
              <a:t>print</a:t>
            </a:r>
            <a:r>
              <a:rPr lang="en-US" sz="2600" dirty="0">
                <a:effectLst/>
              </a:rPr>
              <a:t>(</a:t>
            </a:r>
            <a:r>
              <a:rPr lang="en-US" sz="2600" dirty="0">
                <a:solidFill>
                  <a:srgbClr val="BA2121"/>
                </a:solidFill>
                <a:effectLst/>
              </a:rPr>
              <a:t>'</a:t>
            </a:r>
            <a:r>
              <a:rPr lang="en-US" sz="2600" b="1" dirty="0">
                <a:solidFill>
                  <a:srgbClr val="BB6622"/>
                </a:solidFill>
                <a:effectLst/>
              </a:rPr>
              <a:t>\</a:t>
            </a:r>
            <a:r>
              <a:rPr lang="en-US" sz="2600" b="1" dirty="0" err="1">
                <a:solidFill>
                  <a:srgbClr val="BB6622"/>
                </a:solidFill>
                <a:effectLst/>
              </a:rPr>
              <a:t>n</a:t>
            </a:r>
            <a:r>
              <a:rPr lang="en-US" sz="2600" dirty="0" err="1">
                <a:solidFill>
                  <a:srgbClr val="BA2121"/>
                </a:solidFill>
                <a:effectLst/>
              </a:rPr>
              <a:t>Where</a:t>
            </a:r>
            <a:r>
              <a:rPr lang="en-US" sz="2600" dirty="0">
                <a:solidFill>
                  <a:srgbClr val="BA2121"/>
                </a:solidFill>
                <a:effectLst/>
              </a:rPr>
              <a:t> are values large?</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effectLst/>
              </a:rPr>
              <a:t>)</a:t>
            </a:r>
            <a:endParaRPr lang="en-US" sz="2600" dirty="0"/>
          </a:p>
        </p:txBody>
      </p:sp>
      <p:sp>
        <p:nvSpPr>
          <p:cNvPr id="5" name="Rectangle 4">
            <a:extLst>
              <a:ext uri="{FF2B5EF4-FFF2-40B4-BE49-F238E27FC236}">
                <a16:creationId xmlns:a16="http://schemas.microsoft.com/office/drawing/2014/main" id="{4A015E55-6FCE-BE4D-92F3-7328114E7741}"/>
              </a:ext>
            </a:extLst>
          </p:cNvPr>
          <p:cNvSpPr/>
          <p:nvPr/>
        </p:nvSpPr>
        <p:spPr>
          <a:xfrm>
            <a:off x="687571" y="4635527"/>
            <a:ext cx="3327962" cy="892552"/>
          </a:xfrm>
          <a:prstGeom prst="rect">
            <a:avLst/>
          </a:prstGeom>
        </p:spPr>
        <p:txBody>
          <a:bodyPr wrap="none">
            <a:spAutoFit/>
          </a:bodyPr>
          <a:lstStyle/>
          <a:p>
            <a:r>
              <a:rPr lang="en-US" sz="2600" dirty="0">
                <a:effectLst/>
              </a:rPr>
              <a:t>mask</a:t>
            </a:r>
            <a:r>
              <a:rPr lang="en-US" sz="2600" dirty="0"/>
              <a:t> </a:t>
            </a:r>
            <a:r>
              <a:rPr lang="en-US" sz="2600" dirty="0">
                <a:solidFill>
                  <a:srgbClr val="666666"/>
                </a:solidFill>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t> </a:t>
            </a:r>
          </a:p>
          <a:p>
            <a:r>
              <a:rPr lang="en-US" sz="2600" b="1" dirty="0">
                <a:solidFill>
                  <a:srgbClr val="008000"/>
                </a:solidFill>
                <a:effectLst/>
              </a:rPr>
              <a:t>print</a:t>
            </a:r>
            <a:r>
              <a:rPr lang="en-US" sz="2600" dirty="0">
                <a:effectLst/>
              </a:rPr>
              <a:t>(subset[mask])</a:t>
            </a:r>
            <a:endParaRPr lang="en-US" sz="2600" dirty="0"/>
          </a:p>
        </p:txBody>
      </p:sp>
      <p:sp>
        <p:nvSpPr>
          <p:cNvPr id="6" name="Rectangle 5">
            <a:extLst>
              <a:ext uri="{FF2B5EF4-FFF2-40B4-BE49-F238E27FC236}">
                <a16:creationId xmlns:a16="http://schemas.microsoft.com/office/drawing/2014/main" id="{62EBE218-7D51-9D4E-8C3F-105EAF90D02A}"/>
              </a:ext>
            </a:extLst>
          </p:cNvPr>
          <p:cNvSpPr/>
          <p:nvPr/>
        </p:nvSpPr>
        <p:spPr>
          <a:xfrm>
            <a:off x="687571" y="6123502"/>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print</a:t>
            </a:r>
            <a:r>
              <a:rPr lang="en-US" sz="2600" b="0" i="0" dirty="0">
                <a:solidFill>
                  <a:srgbClr val="360084"/>
                </a:solidFill>
                <a:effectLst/>
                <a:latin typeface="Helvetica Neue" panose="02000503000000020004" pitchFamily="2" charset="0"/>
              </a:rPr>
              <a:t>(subset[subset </a:t>
            </a:r>
            <a:r>
              <a:rPr lang="en-US" sz="2600" b="0" i="0" dirty="0">
                <a:solidFill>
                  <a:srgbClr val="666666"/>
                </a:solidFill>
                <a:effectLst/>
                <a:latin typeface="Helvetica Neue" panose="02000503000000020004" pitchFamily="2" charset="0"/>
              </a:rPr>
              <a:t>&gt;</a:t>
            </a:r>
            <a:r>
              <a:rPr lang="en-US" sz="2600" b="0" i="0" dirty="0">
                <a:solidFill>
                  <a:srgbClr val="360084"/>
                </a:solidFill>
                <a:effectLst/>
                <a:latin typeface="Helvetica Neue" panose="02000503000000020004" pitchFamily="2" charset="0"/>
              </a:rPr>
              <a:t> </a:t>
            </a:r>
            <a:r>
              <a:rPr lang="en-US" sz="2600" b="0" i="0" dirty="0">
                <a:solidFill>
                  <a:srgbClr val="666666"/>
                </a:solidFill>
                <a:effectLst/>
                <a:latin typeface="Helvetica Neue" panose="02000503000000020004" pitchFamily="2" charset="0"/>
              </a:rPr>
              <a:t>10000</a:t>
            </a:r>
            <a:r>
              <a:rPr lang="en-US" sz="2600" b="0" i="0" dirty="0">
                <a:solidFill>
                  <a:srgbClr val="360084"/>
                </a:solidFill>
                <a:effectLst/>
                <a:latin typeface="Helvetica Neue" panose="02000503000000020004" pitchFamily="2" charset="0"/>
              </a:rPr>
              <a:t>].describe()) </a:t>
            </a:r>
          </a:p>
          <a:p>
            <a:br>
              <a:rPr lang="en-US" b="0" i="0" dirty="0">
                <a:solidFill>
                  <a:srgbClr val="303030"/>
                </a:solidFill>
                <a:effectLst/>
                <a:latin typeface="Helvetica Neue" panose="02000503000000020004" pitchFamily="2" charset="0"/>
              </a:rPr>
            </a:br>
            <a:endParaRPr lang="en-US" b="0" i="0" dirty="0">
              <a:solidFill>
                <a:srgbClr val="30303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C09EEB1B-8ACE-7940-A3D1-6B20DA5685F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0315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Write an expression to find the Per Capita GDP of Serbia in 2007.</a:t>
            </a: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GDP per capita for all countries in 1982.</a:t>
            </a:r>
          </a:p>
          <a:p>
            <a:pPr marL="514350" indent="-514350">
              <a:buFont typeface="+mj-lt"/>
              <a:buAutoNum type="arabicPeriod"/>
            </a:pPr>
            <a:r>
              <a:rPr lang="en-US" dirty="0"/>
              <a:t>GDP per capita for Denmark for all years.</a:t>
            </a:r>
          </a:p>
          <a:p>
            <a:pPr marL="514350" indent="-514350">
              <a:buFont typeface="+mj-lt"/>
              <a:buAutoNum type="arabicPeriod"/>
            </a:pPr>
            <a:r>
              <a:rPr lang="en-US" dirty="0"/>
              <a:t>GDP per capita for all countries for years </a:t>
            </a:r>
            <a:r>
              <a:rPr lang="en-US" i="1" dirty="0"/>
              <a:t>after</a:t>
            </a:r>
            <a:r>
              <a:rPr lang="en-US" dirty="0"/>
              <a:t> 1985.</a:t>
            </a:r>
          </a:p>
          <a:p>
            <a:pPr marL="514350" indent="-514350">
              <a:buFont typeface="+mj-lt"/>
              <a:buAutoNum type="arabicPeriod"/>
            </a:pPr>
            <a:r>
              <a:rPr lang="en-US" dirty="0"/>
              <a:t>GDP per capita for each country in 2007 as a multiple of GDP per capita for that country in 1952.</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2982724"/>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01507F7E-653B-884D-9E74-7382512092D4}"/>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27559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a:bodyPr>
          <a:lstStyle/>
          <a:p>
            <a:pPr marL="514350" indent="-514350">
              <a:buFont typeface="+mj-lt"/>
              <a:buAutoNum type="arabicPeriod"/>
            </a:pPr>
            <a:r>
              <a:rPr lang="en-US" dirty="0"/>
              <a:t>Write an expression to find the Per Capita GDP of Serbia in 2007.</a:t>
            </a:r>
          </a:p>
          <a:p>
            <a:pPr lvl="1"/>
            <a:r>
              <a:rPr lang="en-US" b="1" dirty="0">
                <a:solidFill>
                  <a:schemeClr val="accent6"/>
                </a:solidFill>
              </a:rPr>
              <a:t>print</a:t>
            </a:r>
            <a:r>
              <a:rPr lang="en-US" dirty="0">
                <a:solidFill>
                  <a:schemeClr val="accent6"/>
                </a:solidFill>
              </a:rPr>
              <a:t>(</a:t>
            </a:r>
            <a:r>
              <a:rPr lang="en-US" dirty="0" err="1">
                <a:solidFill>
                  <a:schemeClr val="accent6"/>
                </a:solidFill>
              </a:rPr>
              <a:t>df.loc</a:t>
            </a:r>
            <a:r>
              <a:rPr lang="en-US" dirty="0">
                <a:solidFill>
                  <a:schemeClr val="accent6"/>
                </a:solidFill>
              </a:rPr>
              <a:t>['Serbia', 'gdpPercap_2007’]) </a:t>
            </a:r>
          </a:p>
          <a:p>
            <a:pPr lvl="1"/>
            <a:endParaRPr lang="en-US" dirty="0">
              <a:solidFill>
                <a:schemeClr val="accent6"/>
              </a:solidFill>
            </a:endParaRP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457200" lvl="1" indent="0">
              <a:buNone/>
            </a:pPr>
            <a:endParaRPr lang="en-US" dirty="0"/>
          </a:p>
          <a:p>
            <a:pPr marL="457200" lvl="1" indent="0">
              <a:buNone/>
            </a:pPr>
            <a:endParaRPr lang="en-US" dirty="0"/>
          </a:p>
          <a:p>
            <a:pPr lvl="1"/>
            <a:r>
              <a:rPr lang="en-US" dirty="0">
                <a:solidFill>
                  <a:schemeClr val="accent6"/>
                </a:solidFill>
              </a:rPr>
              <a:t>No, they do not produce the same output!</a:t>
            </a:r>
          </a:p>
          <a:p>
            <a:pPr lvl="1"/>
            <a:r>
              <a:rPr lang="en-US" dirty="0">
                <a:solidFill>
                  <a:schemeClr val="accent6"/>
                </a:solidFill>
              </a:rPr>
              <a:t>numerical slice, 0:2, </a:t>
            </a:r>
            <a:r>
              <a:rPr lang="en-US" i="1" dirty="0">
                <a:solidFill>
                  <a:schemeClr val="accent6"/>
                </a:solidFill>
              </a:rPr>
              <a:t>omits</a:t>
            </a:r>
            <a:r>
              <a:rPr lang="en-US" dirty="0">
                <a:solidFill>
                  <a:schemeClr val="accent6"/>
                </a:solidFill>
              </a:rPr>
              <a:t> the final index (i.e. index 2)</a:t>
            </a:r>
          </a:p>
          <a:p>
            <a:pPr lvl="1"/>
            <a:r>
              <a:rPr lang="en-US" dirty="0">
                <a:solidFill>
                  <a:schemeClr val="accent6"/>
                </a:solidFill>
              </a:rPr>
              <a:t>named slice, ‘gdpPercap_1952’:’gdpPercap_1962’, </a:t>
            </a:r>
            <a:r>
              <a:rPr lang="en-US" i="1" dirty="0">
                <a:solidFill>
                  <a:schemeClr val="accent6"/>
                </a:solidFill>
              </a:rPr>
              <a:t>includes</a:t>
            </a:r>
            <a:r>
              <a:rPr lang="en-US" dirty="0">
                <a:solidFill>
                  <a:schemeClr val="accent6"/>
                </a:solidFill>
              </a:rPr>
              <a:t> the final element.</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3663208"/>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CED1F84A-6DBE-5D4A-85A3-765F833B71B1}"/>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98737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a:xfrm>
            <a:off x="838200" y="1339702"/>
            <a:ext cx="10515600" cy="4837261"/>
          </a:xfrm>
        </p:spPr>
        <p:txBody>
          <a:bodyPr>
            <a:noAutofit/>
          </a:bodyPr>
          <a:lstStyle/>
          <a:p>
            <a:pPr marL="914400" lvl="1" indent="-457200">
              <a:buFont typeface="+mj-lt"/>
              <a:buAutoNum type="arabicPeriod"/>
            </a:pPr>
            <a:endParaRPr lang="en-US" sz="2600" dirty="0"/>
          </a:p>
          <a:p>
            <a:pPr marL="514350" indent="-514350">
              <a:buFont typeface="+mj-lt"/>
              <a:buAutoNum type="arabicPeriod"/>
            </a:pPr>
            <a:r>
              <a:rPr lang="en-US" sz="2600" dirty="0"/>
              <a:t>GDP per capita for all countries in 1982.</a:t>
            </a:r>
          </a:p>
          <a:p>
            <a:pPr lvl="1"/>
            <a:r>
              <a:rPr lang="en-US" sz="2600" dirty="0">
                <a:solidFill>
                  <a:schemeClr val="accent6"/>
                </a:solidFill>
              </a:rPr>
              <a:t>data['gdpPercap_1982'] </a:t>
            </a:r>
          </a:p>
          <a:p>
            <a:pPr marL="514350" indent="-514350">
              <a:buFont typeface="+mj-lt"/>
              <a:buAutoNum type="arabicPeriod"/>
            </a:pPr>
            <a:r>
              <a:rPr lang="en-US" sz="2600" dirty="0"/>
              <a:t>GDP per capita for Denmark for all years.</a:t>
            </a:r>
          </a:p>
          <a:p>
            <a:pPr lvl="1"/>
            <a:r>
              <a:rPr lang="en-US" sz="2600" dirty="0" err="1">
                <a:solidFill>
                  <a:schemeClr val="accent6"/>
                </a:solidFill>
              </a:rPr>
              <a:t>data.loc</a:t>
            </a:r>
            <a:r>
              <a:rPr lang="en-US" sz="2600" dirty="0">
                <a:solidFill>
                  <a:schemeClr val="accent6"/>
                </a:solidFill>
              </a:rPr>
              <a:t>['Denmark',:] </a:t>
            </a:r>
            <a:endParaRPr lang="en-US" sz="2600" dirty="0"/>
          </a:p>
          <a:p>
            <a:pPr marL="514350" indent="-514350">
              <a:buFont typeface="+mj-lt"/>
              <a:buAutoNum type="arabicPeriod"/>
            </a:pPr>
            <a:r>
              <a:rPr lang="en-US" sz="2600" dirty="0"/>
              <a:t>GDP per capita for all countries for years </a:t>
            </a:r>
            <a:r>
              <a:rPr lang="en-US" sz="2600" i="1" dirty="0"/>
              <a:t>after</a:t>
            </a:r>
            <a:r>
              <a:rPr lang="en-US" sz="2600" dirty="0"/>
              <a:t> 1985.</a:t>
            </a:r>
          </a:p>
          <a:p>
            <a:pPr lvl="1"/>
            <a:r>
              <a:rPr lang="en-US" sz="2600" dirty="0" err="1">
                <a:solidFill>
                  <a:schemeClr val="accent6"/>
                </a:solidFill>
              </a:rPr>
              <a:t>data.loc</a:t>
            </a:r>
            <a:r>
              <a:rPr lang="en-US" sz="2600" dirty="0">
                <a:solidFill>
                  <a:schemeClr val="accent6"/>
                </a:solidFill>
              </a:rPr>
              <a:t>[:,'gdpPercap_1985’:] </a:t>
            </a:r>
          </a:p>
          <a:p>
            <a:pPr marL="342900" indent="-342900">
              <a:buFont typeface="+mj-lt"/>
              <a:buAutoNum type="arabicPeriod"/>
            </a:pPr>
            <a:r>
              <a:rPr lang="en-US" sz="2600" dirty="0"/>
              <a:t>GDP per capita for each country in 2007 as a multiple of GDP per capita for that country in 1952.</a:t>
            </a:r>
          </a:p>
          <a:p>
            <a:pPr lvl="1"/>
            <a:r>
              <a:rPr lang="en-US" sz="2600" dirty="0">
                <a:solidFill>
                  <a:schemeClr val="accent6"/>
                </a:solidFill>
              </a:rPr>
              <a:t>data['gdpPercap_2007']/data['gdpPercap_1952'] </a:t>
            </a:r>
            <a:br>
              <a:rPr lang="en-US" sz="2600" dirty="0">
                <a:solidFill>
                  <a:schemeClr val="accent6"/>
                </a:solidFill>
              </a:rPr>
            </a:br>
            <a:endParaRPr lang="en-US" sz="2600" dirty="0">
              <a:solidFill>
                <a:schemeClr val="accent6"/>
              </a:solidFill>
            </a:endParaRPr>
          </a:p>
          <a:p>
            <a:endParaRPr lang="en-US" sz="2600" dirty="0"/>
          </a:p>
        </p:txBody>
      </p:sp>
      <p:pic>
        <p:nvPicPr>
          <p:cNvPr id="6" name="Picture 5">
            <a:extLst>
              <a:ext uri="{FF2B5EF4-FFF2-40B4-BE49-F238E27FC236}">
                <a16:creationId xmlns:a16="http://schemas.microsoft.com/office/drawing/2014/main" id="{CA22B957-6070-4A40-AB28-2F1BC89F739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85336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93F0-1A47-7B43-B98B-57314AC02213}"/>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B807CA54-4779-574B-A58C-4C008EA890D5}"/>
              </a:ext>
            </a:extLst>
          </p:cNvPr>
          <p:cNvSpPr>
            <a:spLocks noGrp="1"/>
          </p:cNvSpPr>
          <p:nvPr>
            <p:ph idx="1"/>
          </p:nvPr>
        </p:nvSpPr>
        <p:spPr/>
        <p:txBody>
          <a:bodyPr/>
          <a:lstStyle/>
          <a:p>
            <a:r>
              <a:rPr lang="en-US" dirty="0"/>
              <a:t>Use the Pandas library to get basic statistics out of tabular data.</a:t>
            </a:r>
          </a:p>
          <a:p>
            <a:r>
              <a:rPr lang="en-US" dirty="0"/>
              <a:t>Use</a:t>
            </a:r>
            <a:r>
              <a:rPr lang="en-US" dirty="0">
                <a:solidFill>
                  <a:schemeClr val="accent6"/>
                </a:solidFill>
              </a:rPr>
              <a:t> </a:t>
            </a:r>
            <a:r>
              <a:rPr lang="en-US" dirty="0" err="1">
                <a:solidFill>
                  <a:schemeClr val="accent6"/>
                </a:solidFill>
              </a:rPr>
              <a:t>index_col</a:t>
            </a:r>
            <a:r>
              <a:rPr lang="en-US" dirty="0"/>
              <a:t> to specify that a column’s values should be used as row headings.</a:t>
            </a:r>
          </a:p>
          <a:p>
            <a:r>
              <a:rPr lang="en-US" dirty="0"/>
              <a:t>Use </a:t>
            </a:r>
            <a:r>
              <a:rPr lang="en-US" dirty="0" err="1">
                <a:solidFill>
                  <a:schemeClr val="accent6"/>
                </a:solidFill>
              </a:rPr>
              <a:t>DataFrame.info</a:t>
            </a:r>
            <a:r>
              <a:rPr lang="en-US" dirty="0"/>
              <a:t> to find out more about a </a:t>
            </a:r>
            <a:r>
              <a:rPr lang="en-US" dirty="0" err="1"/>
              <a:t>dataframe</a:t>
            </a:r>
            <a:r>
              <a:rPr lang="en-US" dirty="0"/>
              <a:t>.</a:t>
            </a:r>
          </a:p>
          <a:p>
            <a:r>
              <a:rPr lang="en-US" dirty="0"/>
              <a:t>The </a:t>
            </a:r>
            <a:r>
              <a:rPr lang="en-US" dirty="0" err="1">
                <a:solidFill>
                  <a:schemeClr val="accent6"/>
                </a:solidFill>
              </a:rPr>
              <a:t>DataFrame.columns</a:t>
            </a:r>
            <a:r>
              <a:rPr lang="en-US" dirty="0"/>
              <a:t> variable stores information about the </a:t>
            </a:r>
            <a:r>
              <a:rPr lang="en-US" dirty="0" err="1"/>
              <a:t>dataframe’s</a:t>
            </a:r>
            <a:r>
              <a:rPr lang="en-US" dirty="0"/>
              <a:t> columns.</a:t>
            </a:r>
          </a:p>
          <a:p>
            <a:r>
              <a:rPr lang="en-US" dirty="0"/>
              <a:t>Use </a:t>
            </a:r>
            <a:r>
              <a:rPr lang="en-US" dirty="0" err="1">
                <a:solidFill>
                  <a:schemeClr val="accent6"/>
                </a:solidFill>
              </a:rPr>
              <a:t>DataFrame.T</a:t>
            </a:r>
            <a:r>
              <a:rPr lang="en-US" dirty="0"/>
              <a:t> to transpose a </a:t>
            </a:r>
            <a:r>
              <a:rPr lang="en-US" dirty="0" err="1"/>
              <a:t>dataframe</a:t>
            </a:r>
            <a:r>
              <a:rPr lang="en-US" dirty="0"/>
              <a:t>.</a:t>
            </a:r>
          </a:p>
          <a:p>
            <a:r>
              <a:rPr lang="en-US" dirty="0"/>
              <a:t>Use </a:t>
            </a:r>
            <a:r>
              <a:rPr lang="en-US" dirty="0" err="1">
                <a:solidFill>
                  <a:schemeClr val="accent6"/>
                </a:solidFill>
              </a:rPr>
              <a:t>DataFrame.describe</a:t>
            </a:r>
            <a:r>
              <a:rPr lang="en-US" dirty="0"/>
              <a:t> to get summary statistics about data.</a:t>
            </a:r>
          </a:p>
          <a:p>
            <a:endParaRPr lang="en-US" dirty="0"/>
          </a:p>
        </p:txBody>
      </p:sp>
      <p:pic>
        <p:nvPicPr>
          <p:cNvPr id="4" name="Picture 3">
            <a:extLst>
              <a:ext uri="{FF2B5EF4-FFF2-40B4-BE49-F238E27FC236}">
                <a16:creationId xmlns:a16="http://schemas.microsoft.com/office/drawing/2014/main" id="{D8A425F0-7BD3-6A41-8C2B-054B2BF3296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890030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BD47-8565-034B-A98A-FD6BD5191FDA}"/>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0E6B099A-AE27-9249-B6C0-C4D5810D2BCA}"/>
              </a:ext>
            </a:extLst>
          </p:cNvPr>
          <p:cNvSpPr>
            <a:spLocks noGrp="1"/>
          </p:cNvSpPr>
          <p:nvPr>
            <p:ph idx="1"/>
          </p:nvPr>
        </p:nvSpPr>
        <p:spPr/>
        <p:txBody>
          <a:bodyPr/>
          <a:lstStyle/>
          <a:p>
            <a:r>
              <a:rPr lang="en-US" dirty="0"/>
              <a:t>Use </a:t>
            </a:r>
            <a:r>
              <a:rPr lang="en-US" dirty="0" err="1">
                <a:solidFill>
                  <a:schemeClr val="accent6"/>
                </a:solidFill>
              </a:rPr>
              <a:t>DataFrame.iloc</a:t>
            </a:r>
            <a:r>
              <a:rPr lang="en-US" dirty="0">
                <a:solidFill>
                  <a:schemeClr val="accent6"/>
                </a:solidFill>
              </a:rPr>
              <a:t>[..., ...]</a:t>
            </a:r>
            <a:r>
              <a:rPr lang="en-US" dirty="0"/>
              <a:t> to select values by integer location.</a:t>
            </a:r>
          </a:p>
          <a:p>
            <a:r>
              <a:rPr lang="en-US" dirty="0"/>
              <a:t>Use </a:t>
            </a:r>
            <a:r>
              <a:rPr lang="en-US" sz="4000" b="1" dirty="0">
                <a:solidFill>
                  <a:schemeClr val="accent6"/>
                </a:solidFill>
              </a:rPr>
              <a:t>:</a:t>
            </a:r>
            <a:r>
              <a:rPr lang="en-US" sz="4000" b="1" dirty="0"/>
              <a:t> </a:t>
            </a:r>
            <a:r>
              <a:rPr lang="en-US" dirty="0"/>
              <a:t>on its own to mean all columns or all rows.</a:t>
            </a:r>
          </a:p>
          <a:p>
            <a:r>
              <a:rPr lang="en-US" dirty="0"/>
              <a:t>Select multiple columns or rows using </a:t>
            </a:r>
            <a:r>
              <a:rPr lang="en-US" dirty="0" err="1">
                <a:solidFill>
                  <a:schemeClr val="accent6"/>
                </a:solidFill>
              </a:rPr>
              <a:t>DataFrame.loc</a:t>
            </a:r>
            <a:r>
              <a:rPr lang="en-US" dirty="0"/>
              <a:t> and a named slice.</a:t>
            </a:r>
          </a:p>
          <a:p>
            <a:r>
              <a:rPr lang="en-US" dirty="0"/>
              <a:t>Result of slicing can be used in further operations.</a:t>
            </a:r>
          </a:p>
          <a:p>
            <a:r>
              <a:rPr lang="en-US" dirty="0"/>
              <a:t>Use comparisons to select data based on value.</a:t>
            </a:r>
          </a:p>
          <a:p>
            <a:r>
              <a:rPr lang="en-US" dirty="0"/>
              <a:t>Select values or </a:t>
            </a:r>
            <a:r>
              <a:rPr lang="en-US" dirty="0" err="1"/>
              <a:t>NaN</a:t>
            </a:r>
            <a:r>
              <a:rPr lang="en-US" dirty="0"/>
              <a:t> using a Boolean mask.</a:t>
            </a:r>
          </a:p>
          <a:p>
            <a:endParaRPr lang="en-US" dirty="0"/>
          </a:p>
        </p:txBody>
      </p:sp>
    </p:spTree>
    <p:extLst>
      <p:ext uri="{BB962C8B-B14F-4D97-AF65-F5344CB8AC3E}">
        <p14:creationId xmlns:p14="http://schemas.microsoft.com/office/powerpoint/2010/main" val="30133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7398A-9D31-AA43-BB11-E922E24DF5EB}"/>
              </a:ext>
            </a:extLst>
          </p:cNvPr>
          <p:cNvSpPr>
            <a:spLocks noGrp="1"/>
          </p:cNvSpPr>
          <p:nvPr>
            <p:ph type="ctrTitle"/>
          </p:nvPr>
        </p:nvSpPr>
        <p:spPr/>
        <p:txBody>
          <a:bodyPr/>
          <a:lstStyle/>
          <a:p>
            <a:r>
              <a:rPr lang="en-US" dirty="0"/>
              <a:t>Matplotlib</a:t>
            </a:r>
          </a:p>
        </p:txBody>
      </p:sp>
      <p:sp>
        <p:nvSpPr>
          <p:cNvPr id="6" name="Rectangle 5">
            <a:extLst>
              <a:ext uri="{FF2B5EF4-FFF2-40B4-BE49-F238E27FC236}">
                <a16:creationId xmlns:a16="http://schemas.microsoft.com/office/drawing/2014/main" id="{B694D57F-6230-AD41-BD53-2138588E299A}"/>
              </a:ext>
            </a:extLst>
          </p:cNvPr>
          <p:cNvSpPr/>
          <p:nvPr/>
        </p:nvSpPr>
        <p:spPr>
          <a:xfrm>
            <a:off x="3707218" y="3509963"/>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import</a:t>
            </a:r>
            <a:r>
              <a:rPr lang="en-US" sz="2600" b="0" i="0" dirty="0">
                <a:solidFill>
                  <a:srgbClr val="360084"/>
                </a:solidFill>
                <a:effectLst/>
                <a:latin typeface="Helvetica Neue" panose="02000503000000020004" pitchFamily="2" charset="0"/>
              </a:rPr>
              <a:t> </a:t>
            </a:r>
            <a:r>
              <a:rPr lang="en-US" sz="2600" b="1" i="0" dirty="0" err="1">
                <a:solidFill>
                  <a:srgbClr val="0000FF"/>
                </a:solidFill>
                <a:effectLst/>
                <a:latin typeface="Helvetica Neue" panose="02000503000000020004" pitchFamily="2" charset="0"/>
              </a:rPr>
              <a:t>matplotlib.pyplot</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as</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plt</a:t>
            </a:r>
            <a:r>
              <a:rPr lang="en-US" sz="2600" b="0" i="0" dirty="0">
                <a:solidFill>
                  <a:srgbClr val="360084"/>
                </a:solidFill>
                <a:effectLst/>
                <a:latin typeface="Helvetica Neue" panose="02000503000000020004" pitchFamily="2" charset="0"/>
              </a:rPr>
              <a:t> </a:t>
            </a:r>
          </a:p>
          <a:p>
            <a:br>
              <a:rPr lang="en-US" b="0" i="0" dirty="0">
                <a:solidFill>
                  <a:srgbClr val="333333"/>
                </a:solidFill>
                <a:effectLst/>
                <a:latin typeface="Helvetica Neue" panose="02000503000000020004" pitchFamily="2" charset="0"/>
              </a:rPr>
            </a:br>
            <a:endParaRPr lang="en-US" b="0" i="0" dirty="0">
              <a:solidFill>
                <a:srgbClr val="333333"/>
              </a:solidFill>
              <a:effectLst/>
              <a:latin typeface="Helvetica Neue" panose="02000503000000020004" pitchFamily="2" charset="0"/>
            </a:endParaRPr>
          </a:p>
        </p:txBody>
      </p:sp>
      <p:sp>
        <p:nvSpPr>
          <p:cNvPr id="7" name="Rectangle 6">
            <a:extLst>
              <a:ext uri="{FF2B5EF4-FFF2-40B4-BE49-F238E27FC236}">
                <a16:creationId xmlns:a16="http://schemas.microsoft.com/office/drawing/2014/main" id="{7B50369F-FD97-A842-AA8C-A60CB0B37AFD}"/>
              </a:ext>
            </a:extLst>
          </p:cNvPr>
          <p:cNvSpPr/>
          <p:nvPr/>
        </p:nvSpPr>
        <p:spPr>
          <a:xfrm>
            <a:off x="186066" y="5842337"/>
            <a:ext cx="5203476" cy="1015663"/>
          </a:xfrm>
          <a:prstGeom prst="rect">
            <a:avLst/>
          </a:prstGeom>
        </p:spPr>
        <p:txBody>
          <a:bodyPr wrap="none">
            <a:spAutoFit/>
          </a:bodyPr>
          <a:lstStyle/>
          <a:p>
            <a:r>
              <a:rPr lang="en-US" sz="2000" dirty="0">
                <a:hlinkClick r:id="rId2"/>
              </a:rPr>
              <a:t>https://matplotlib.org/stable/index.html</a:t>
            </a:r>
            <a:endParaRPr lang="en-US" sz="2000" dirty="0"/>
          </a:p>
          <a:p>
            <a:r>
              <a:rPr lang="en-US" sz="2000" dirty="0">
                <a:hlinkClick r:id="rId3"/>
              </a:rPr>
              <a:t>https://matplotlib.org/stable/gallery/index.html</a:t>
            </a:r>
            <a:endParaRPr lang="en-US" sz="2000" dirty="0"/>
          </a:p>
          <a:p>
            <a:endParaRPr lang="en-US" sz="2000" dirty="0"/>
          </a:p>
        </p:txBody>
      </p:sp>
    </p:spTree>
    <p:extLst>
      <p:ext uri="{BB962C8B-B14F-4D97-AF65-F5344CB8AC3E}">
        <p14:creationId xmlns:p14="http://schemas.microsoft.com/office/powerpoint/2010/main" val="254456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B3BC-E098-744D-8AF1-F6162BF493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97231-ACED-6249-B23E-F5DF1D9F3217}"/>
              </a:ext>
            </a:extLst>
          </p:cNvPr>
          <p:cNvSpPr>
            <a:spLocks noGrp="1"/>
          </p:cNvSpPr>
          <p:nvPr>
            <p:ph idx="1"/>
          </p:nvPr>
        </p:nvSpPr>
        <p:spPr/>
        <p:txBody>
          <a:bodyPr>
            <a:normAutofit/>
          </a:bodyPr>
          <a:lstStyle/>
          <a:p>
            <a:r>
              <a:rPr lang="en-US" dirty="0"/>
              <a:t>Use import to load a library module into a program’s memory.</a:t>
            </a:r>
          </a:p>
          <a:p>
            <a:r>
              <a:rPr lang="en-US" dirty="0"/>
              <a:t>Then refer to things from the module as </a:t>
            </a:r>
            <a:r>
              <a:rPr lang="en-US" dirty="0" err="1">
                <a:solidFill>
                  <a:srgbClr val="00B0F0"/>
                </a:solidFill>
              </a:rPr>
              <a:t>module_name.thing_name</a:t>
            </a:r>
            <a:r>
              <a:rPr lang="en-US" dirty="0">
                <a:solidFill>
                  <a:srgbClr val="00B0F0"/>
                </a:solidFill>
              </a:rPr>
              <a:t>.</a:t>
            </a:r>
          </a:p>
          <a:p>
            <a:pPr lvl="1"/>
            <a:r>
              <a:rPr lang="en-US" dirty="0"/>
              <a:t>Python uses . to mean “part of”.</a:t>
            </a:r>
          </a:p>
          <a:p>
            <a:r>
              <a:rPr lang="en-US" dirty="0"/>
              <a:t>Use </a:t>
            </a:r>
            <a:r>
              <a:rPr lang="en-US" dirty="0">
                <a:solidFill>
                  <a:srgbClr val="00B0F0"/>
                </a:solidFill>
              </a:rPr>
              <a:t>from ... import ...</a:t>
            </a:r>
            <a:r>
              <a:rPr lang="en-US" dirty="0"/>
              <a:t> to load only specific items from a library module.</a:t>
            </a:r>
          </a:p>
          <a:p>
            <a:r>
              <a:rPr lang="en-US" dirty="0"/>
              <a:t>Then refer to them directly without library name as prefix.</a:t>
            </a:r>
          </a:p>
          <a:p>
            <a:r>
              <a:rPr lang="en-US" dirty="0"/>
              <a:t>Use</a:t>
            </a:r>
            <a:r>
              <a:rPr lang="en-US" dirty="0">
                <a:solidFill>
                  <a:srgbClr val="00B0F0"/>
                </a:solidFill>
              </a:rPr>
              <a:t> import ... as ...</a:t>
            </a:r>
            <a:r>
              <a:rPr lang="en-US" dirty="0"/>
              <a:t> to give a library a short </a:t>
            </a:r>
            <a:r>
              <a:rPr lang="en-US" i="1" dirty="0"/>
              <a:t>alias</a:t>
            </a:r>
            <a:r>
              <a:rPr lang="en-US" dirty="0"/>
              <a:t> while importing it.</a:t>
            </a:r>
          </a:p>
          <a:p>
            <a:r>
              <a:rPr lang="en-US" dirty="0"/>
              <a:t>Then refer to items in the library using that shortened name.</a:t>
            </a:r>
            <a:br>
              <a:rPr lang="en-US" dirty="0"/>
            </a:br>
            <a:endParaRPr lang="en-US" dirty="0"/>
          </a:p>
          <a:p>
            <a:endParaRPr lang="en-US" dirty="0"/>
          </a:p>
        </p:txBody>
      </p:sp>
    </p:spTree>
    <p:extLst>
      <p:ext uri="{BB962C8B-B14F-4D97-AF65-F5344CB8AC3E}">
        <p14:creationId xmlns:p14="http://schemas.microsoft.com/office/powerpoint/2010/main" val="2690660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9C3A-0D71-E24C-A511-AE59DE587EA0}"/>
              </a:ext>
            </a:extLst>
          </p:cNvPr>
          <p:cNvSpPr>
            <a:spLocks noGrp="1"/>
          </p:cNvSpPr>
          <p:nvPr>
            <p:ph type="title"/>
          </p:nvPr>
        </p:nvSpPr>
        <p:spPr/>
        <p:txBody>
          <a:bodyPr/>
          <a:lstStyle/>
          <a:p>
            <a:r>
              <a:rPr lang="en-US" dirty="0"/>
              <a:t>Plotting</a:t>
            </a:r>
          </a:p>
        </p:txBody>
      </p:sp>
      <p:sp>
        <p:nvSpPr>
          <p:cNvPr id="4" name="Rectangle 3">
            <a:extLst>
              <a:ext uri="{FF2B5EF4-FFF2-40B4-BE49-F238E27FC236}">
                <a16:creationId xmlns:a16="http://schemas.microsoft.com/office/drawing/2014/main" id="{5DE87962-594A-D941-A6A7-4428572661BD}"/>
              </a:ext>
            </a:extLst>
          </p:cNvPr>
          <p:cNvSpPr/>
          <p:nvPr/>
        </p:nvSpPr>
        <p:spPr>
          <a:xfrm>
            <a:off x="838200" y="2633478"/>
            <a:ext cx="6797749" cy="2092881"/>
          </a:xfrm>
          <a:prstGeom prst="rect">
            <a:avLst/>
          </a:prstGeom>
        </p:spPr>
        <p:txBody>
          <a:bodyPr wrap="square">
            <a:spAutoFit/>
          </a:bodyPr>
          <a:lstStyle/>
          <a:p>
            <a:r>
              <a:rPr lang="en-US" sz="2600" dirty="0">
                <a:effectLst/>
              </a:rPr>
              <a:t>time</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a:t>
            </a:r>
            <a:r>
              <a:rPr lang="en-US" sz="2600" dirty="0">
                <a:effectLst/>
              </a:rPr>
              <a:t>,</a:t>
            </a:r>
            <a:r>
              <a:rPr lang="en-US" sz="2600" dirty="0"/>
              <a:t> </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3</a:t>
            </a:r>
            <a:r>
              <a:rPr lang="en-US" sz="2600" dirty="0">
                <a:effectLst/>
              </a:rPr>
              <a:t>]</a:t>
            </a:r>
            <a:r>
              <a:rPr lang="en-US" sz="2600" dirty="0"/>
              <a:t> </a:t>
            </a:r>
            <a:r>
              <a:rPr lang="en-US" sz="2600" dirty="0">
                <a:effectLst/>
              </a:rPr>
              <a:t>position</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100</a:t>
            </a:r>
            <a:r>
              <a:rPr lang="en-US" sz="2600" dirty="0">
                <a:effectLst/>
              </a:rPr>
              <a:t>,</a:t>
            </a:r>
            <a:r>
              <a:rPr lang="en-US" sz="2600" dirty="0"/>
              <a:t> </a:t>
            </a:r>
            <a:r>
              <a:rPr lang="en-US" sz="2600" dirty="0">
                <a:solidFill>
                  <a:srgbClr val="666666"/>
                </a:solidFill>
                <a:effectLst/>
              </a:rPr>
              <a:t>200</a:t>
            </a:r>
            <a:r>
              <a:rPr lang="en-US" sz="2600" dirty="0">
                <a:effectLst/>
              </a:rPr>
              <a:t>,</a:t>
            </a:r>
            <a:r>
              <a:rPr lang="en-US" sz="2600" dirty="0"/>
              <a:t> </a:t>
            </a:r>
            <a:r>
              <a:rPr lang="en-US" sz="2600" dirty="0">
                <a:solidFill>
                  <a:srgbClr val="666666"/>
                </a:solidFill>
                <a:effectLst/>
              </a:rPr>
              <a:t>300</a:t>
            </a:r>
            <a:r>
              <a:rPr lang="en-US" sz="2600" dirty="0">
                <a:effectLst/>
              </a:rPr>
              <a:t>]</a:t>
            </a:r>
            <a:r>
              <a:rPr lang="en-US" sz="2600" dirty="0"/>
              <a:t> </a:t>
            </a:r>
            <a:r>
              <a:rPr lang="en-US" sz="2600" dirty="0" err="1">
                <a:solidFill>
                  <a:srgbClr val="00B0F0"/>
                </a:solidFill>
                <a:effectLst/>
              </a:rPr>
              <a:t>plt</a:t>
            </a:r>
            <a:r>
              <a:rPr lang="en-US" sz="2600" dirty="0" err="1">
                <a:effectLst/>
              </a:rPr>
              <a:t>.plot</a:t>
            </a:r>
            <a:r>
              <a:rPr lang="en-US" sz="2600" dirty="0">
                <a:effectLst/>
              </a:rPr>
              <a:t>(time,</a:t>
            </a:r>
            <a:r>
              <a:rPr lang="en-US" sz="2600" dirty="0"/>
              <a:t> </a:t>
            </a:r>
            <a:r>
              <a:rPr lang="en-US" sz="2600" dirty="0">
                <a:effectLst/>
              </a:rPr>
              <a:t>position)</a:t>
            </a:r>
            <a:r>
              <a:rPr lang="en-US" sz="2600" dirty="0"/>
              <a:t> </a:t>
            </a:r>
          </a:p>
          <a:p>
            <a:r>
              <a:rPr lang="en-US" sz="2600" dirty="0" err="1">
                <a:solidFill>
                  <a:srgbClr val="00B0F0"/>
                </a:solidFill>
                <a:effectLst/>
              </a:rPr>
              <a:t>plt</a:t>
            </a:r>
            <a:r>
              <a:rPr lang="en-US" sz="2600" dirty="0" err="1">
                <a:effectLst/>
              </a:rPr>
              <a:t>.xlabel</a:t>
            </a:r>
            <a:r>
              <a:rPr lang="en-US" sz="2600" dirty="0">
                <a:effectLst/>
              </a:rPr>
              <a:t>(</a:t>
            </a:r>
            <a:r>
              <a:rPr lang="en-US" sz="2600" dirty="0">
                <a:solidFill>
                  <a:srgbClr val="BA2121"/>
                </a:solidFill>
                <a:effectLst/>
              </a:rPr>
              <a:t>'Time (</a:t>
            </a:r>
            <a:r>
              <a:rPr lang="en-US" sz="2600" dirty="0" err="1">
                <a:solidFill>
                  <a:srgbClr val="BA2121"/>
                </a:solidFill>
                <a:effectLst/>
              </a:rPr>
              <a:t>hr</a:t>
            </a:r>
            <a:r>
              <a:rPr lang="en-US" sz="2600" dirty="0">
                <a:solidFill>
                  <a:srgbClr val="BA2121"/>
                </a:solidFill>
                <a:effectLst/>
              </a:rPr>
              <a:t>)’</a:t>
            </a:r>
            <a:r>
              <a:rPr lang="en-US" sz="2600" dirty="0">
                <a:effectLst/>
              </a:rPr>
              <a:t>)</a:t>
            </a:r>
          </a:p>
          <a:p>
            <a:r>
              <a:rPr lang="en-US" sz="2600" dirty="0" err="1">
                <a:solidFill>
                  <a:srgbClr val="00B0F0"/>
                </a:solidFill>
                <a:effectLst/>
              </a:rPr>
              <a:t>plt</a:t>
            </a:r>
            <a:r>
              <a:rPr lang="en-US" sz="2600" dirty="0" err="1">
                <a:effectLst/>
              </a:rPr>
              <a:t>.ylabel</a:t>
            </a:r>
            <a:r>
              <a:rPr lang="en-US" sz="2600" dirty="0">
                <a:effectLst/>
              </a:rPr>
              <a:t>(</a:t>
            </a:r>
            <a:r>
              <a:rPr lang="en-US" sz="2600" dirty="0">
                <a:solidFill>
                  <a:srgbClr val="BA2121"/>
                </a:solidFill>
                <a:effectLst/>
              </a:rPr>
              <a:t>'Position (km)’</a:t>
            </a:r>
            <a:r>
              <a:rPr lang="en-US" sz="2600" dirty="0">
                <a:effectLst/>
              </a:rPr>
              <a:t>)</a:t>
            </a:r>
          </a:p>
          <a:p>
            <a:r>
              <a:rPr lang="en-US" sz="2600" dirty="0" err="1">
                <a:solidFill>
                  <a:srgbClr val="00B0F0"/>
                </a:solidFill>
              </a:rPr>
              <a:t>plt</a:t>
            </a:r>
            <a:r>
              <a:rPr lang="en-US" sz="2600" dirty="0" err="1"/>
              <a:t>.show</a:t>
            </a:r>
            <a:r>
              <a:rPr lang="en-US" sz="2600" dirty="0"/>
              <a:t>() </a:t>
            </a:r>
          </a:p>
        </p:txBody>
      </p:sp>
      <p:pic>
        <p:nvPicPr>
          <p:cNvPr id="5" name="Picture 4">
            <a:extLst>
              <a:ext uri="{FF2B5EF4-FFF2-40B4-BE49-F238E27FC236}">
                <a16:creationId xmlns:a16="http://schemas.microsoft.com/office/drawing/2014/main" id="{92F4BC52-EB94-9B49-A70D-3DE30EFA22B7}"/>
              </a:ext>
            </a:extLst>
          </p:cNvPr>
          <p:cNvPicPr>
            <a:picLocks noChangeAspect="1"/>
          </p:cNvPicPr>
          <p:nvPr/>
        </p:nvPicPr>
        <p:blipFill>
          <a:blip r:embed="rId2"/>
          <a:stretch>
            <a:fillRect/>
          </a:stretch>
        </p:blipFill>
        <p:spPr>
          <a:xfrm>
            <a:off x="7185542" y="1892158"/>
            <a:ext cx="4772542" cy="3575520"/>
          </a:xfrm>
          <a:prstGeom prst="rect">
            <a:avLst/>
          </a:prstGeom>
        </p:spPr>
      </p:pic>
    </p:spTree>
    <p:extLst>
      <p:ext uri="{BB962C8B-B14F-4D97-AF65-F5344CB8AC3E}">
        <p14:creationId xmlns:p14="http://schemas.microsoft.com/office/powerpoint/2010/main" val="38302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E4CE-3A1C-7847-8368-5EDF7BE0BF34}"/>
              </a:ext>
            </a:extLst>
          </p:cNvPr>
          <p:cNvSpPr>
            <a:spLocks noGrp="1"/>
          </p:cNvSpPr>
          <p:nvPr>
            <p:ph type="title"/>
          </p:nvPr>
        </p:nvSpPr>
        <p:spPr/>
        <p:txBody>
          <a:bodyPr/>
          <a:lstStyle/>
          <a:p>
            <a:r>
              <a:rPr lang="en-US" dirty="0"/>
              <a:t>Plotting + </a:t>
            </a:r>
            <a:r>
              <a:rPr lang="en-US" dirty="0" err="1"/>
              <a:t>DataFrame</a:t>
            </a:r>
            <a:endParaRPr lang="en-US" dirty="0"/>
          </a:p>
        </p:txBody>
      </p:sp>
      <p:sp>
        <p:nvSpPr>
          <p:cNvPr id="4" name="Rectangle 3">
            <a:extLst>
              <a:ext uri="{FF2B5EF4-FFF2-40B4-BE49-F238E27FC236}">
                <a16:creationId xmlns:a16="http://schemas.microsoft.com/office/drawing/2014/main" id="{2DEFF982-3C38-6848-BA56-D0969015E9D1}"/>
              </a:ext>
            </a:extLst>
          </p:cNvPr>
          <p:cNvSpPr/>
          <p:nvPr/>
        </p:nvSpPr>
        <p:spPr>
          <a:xfrm>
            <a:off x="838200" y="1582341"/>
            <a:ext cx="6094228" cy="2677656"/>
          </a:xfrm>
          <a:prstGeom prst="rect">
            <a:avLst/>
          </a:prstGeom>
        </p:spPr>
        <p:txBody>
          <a:bodyPr wrap="square">
            <a:spAutoFit/>
          </a:bodyPr>
          <a:lstStyle/>
          <a:p>
            <a:r>
              <a:rPr lang="en-US" sz="2400" b="1" dirty="0">
                <a:solidFill>
                  <a:srgbClr val="008000"/>
                </a:solidFill>
                <a:effectLst/>
              </a:rPr>
              <a:t>import</a:t>
            </a:r>
            <a:r>
              <a:rPr lang="en-US" sz="2400" dirty="0"/>
              <a:t> </a:t>
            </a:r>
            <a:r>
              <a:rPr lang="en-US" sz="2400" b="1" dirty="0">
                <a:solidFill>
                  <a:srgbClr val="0000FF"/>
                </a:solidFill>
                <a:effectLst/>
              </a:rPr>
              <a:t>pandas</a:t>
            </a:r>
            <a:r>
              <a:rPr lang="en-US" sz="2400" dirty="0"/>
              <a:t> </a:t>
            </a:r>
            <a:r>
              <a:rPr lang="en-US" sz="2400" b="1" dirty="0">
                <a:solidFill>
                  <a:srgbClr val="008000"/>
                </a:solidFill>
                <a:effectLst/>
              </a:rPr>
              <a:t>as</a:t>
            </a:r>
            <a:r>
              <a:rPr lang="en-US" sz="2400" dirty="0"/>
              <a:t> </a:t>
            </a:r>
            <a:r>
              <a:rPr lang="en-US" sz="2400" dirty="0" err="1">
                <a:effectLst/>
              </a:rPr>
              <a:t>pd</a:t>
            </a:r>
            <a:r>
              <a:rPr lang="en-US" sz="2400" dirty="0"/>
              <a:t> </a:t>
            </a:r>
          </a:p>
          <a:p>
            <a:r>
              <a:rPr lang="en-US" sz="2400" dirty="0">
                <a:effectLst/>
              </a:rPr>
              <a:t>data</a:t>
            </a:r>
            <a:r>
              <a:rPr lang="en-US" sz="2400" dirty="0"/>
              <a:t> </a:t>
            </a:r>
            <a:r>
              <a:rPr lang="en-US" sz="2400" dirty="0">
                <a:solidFill>
                  <a:srgbClr val="666666"/>
                </a:solidFill>
                <a:effectLst/>
              </a:rPr>
              <a:t>=</a:t>
            </a:r>
            <a:r>
              <a:rPr lang="en-US" sz="2400" dirty="0"/>
              <a:t> </a:t>
            </a:r>
            <a:r>
              <a:rPr lang="en-US" sz="2400" dirty="0" err="1">
                <a:effectLst/>
              </a:rPr>
              <a:t>pd.read_csv</a:t>
            </a:r>
            <a:r>
              <a:rPr lang="en-US" sz="2400" dirty="0">
                <a:effectLst/>
              </a:rPr>
              <a:t>(</a:t>
            </a:r>
            <a:r>
              <a:rPr lang="en-US" sz="2400" dirty="0">
                <a:solidFill>
                  <a:srgbClr val="BA2121"/>
                </a:solidFill>
                <a:effectLst/>
              </a:rPr>
              <a:t>'data/</a:t>
            </a:r>
            <a:r>
              <a:rPr lang="en-US" sz="2400" dirty="0" err="1">
                <a:solidFill>
                  <a:srgbClr val="BA2121"/>
                </a:solidFill>
                <a:effectLst/>
              </a:rPr>
              <a:t>gapminder_gdp_oceania.csv</a:t>
            </a:r>
            <a:r>
              <a:rPr lang="en-US" sz="2400" dirty="0">
                <a:solidFill>
                  <a:srgbClr val="BA2121"/>
                </a:solidFill>
                <a:effectLst/>
              </a:rPr>
              <a:t>'</a:t>
            </a:r>
            <a:r>
              <a:rPr lang="en-US" sz="2400" dirty="0">
                <a:effectLst/>
              </a:rPr>
              <a:t>,</a:t>
            </a:r>
            <a:r>
              <a:rPr lang="en-US" sz="2400" dirty="0"/>
              <a:t> </a:t>
            </a:r>
            <a:r>
              <a:rPr lang="en-US" sz="2400" dirty="0" err="1">
                <a:effectLst/>
              </a:rPr>
              <a:t>index_col</a:t>
            </a:r>
            <a:r>
              <a:rPr lang="en-US" sz="2400" dirty="0">
                <a:solidFill>
                  <a:srgbClr val="666666"/>
                </a:solidFill>
                <a:effectLst/>
              </a:rPr>
              <a:t>=</a:t>
            </a:r>
            <a:r>
              <a:rPr lang="en-US" sz="2400" dirty="0">
                <a:solidFill>
                  <a:srgbClr val="BA2121"/>
                </a:solidFill>
                <a:effectLst/>
              </a:rPr>
              <a:t>'country’</a:t>
            </a:r>
            <a:r>
              <a:rPr lang="en-US" sz="2400" dirty="0">
                <a:effectLst/>
              </a:rPr>
              <a:t>)</a:t>
            </a:r>
            <a:r>
              <a:rPr lang="en-US" sz="2400" dirty="0"/>
              <a:t> </a:t>
            </a:r>
          </a:p>
          <a:p>
            <a:r>
              <a:rPr lang="en-US" sz="2400" dirty="0">
                <a:effectLst/>
              </a:rPr>
              <a:t>years</a:t>
            </a:r>
            <a:r>
              <a:rPr lang="en-US" sz="2400" dirty="0"/>
              <a:t> </a:t>
            </a:r>
            <a:r>
              <a:rPr lang="en-US" sz="2400" dirty="0">
                <a:solidFill>
                  <a:srgbClr val="666666"/>
                </a:solidFill>
                <a:effectLst/>
              </a:rPr>
              <a:t>=</a:t>
            </a:r>
            <a:r>
              <a:rPr lang="en-US" sz="2400" dirty="0"/>
              <a:t> </a:t>
            </a:r>
            <a:r>
              <a:rPr lang="en-US" sz="2400" dirty="0" err="1">
                <a:effectLst/>
              </a:rPr>
              <a:t>data.columns.</a:t>
            </a:r>
            <a:r>
              <a:rPr lang="en-US" sz="2400" dirty="0" err="1">
                <a:solidFill>
                  <a:srgbClr val="008000"/>
                </a:solidFill>
                <a:effectLst/>
              </a:rPr>
              <a:t>str</a:t>
            </a:r>
            <a:r>
              <a:rPr lang="en-US" sz="2400" dirty="0" err="1">
                <a:effectLst/>
              </a:rPr>
              <a:t>.strip</a:t>
            </a:r>
            <a:r>
              <a:rPr lang="en-US" sz="2400" dirty="0">
                <a:effectLst/>
              </a:rPr>
              <a:t>(</a:t>
            </a:r>
            <a:r>
              <a:rPr lang="en-US" sz="2400" dirty="0">
                <a:solidFill>
                  <a:srgbClr val="BA2121"/>
                </a:solidFill>
                <a:effectLst/>
              </a:rPr>
              <a:t>'</a:t>
            </a:r>
            <a:r>
              <a:rPr lang="en-US" sz="2400" dirty="0" err="1">
                <a:solidFill>
                  <a:srgbClr val="BA2121"/>
                </a:solidFill>
                <a:effectLst/>
              </a:rPr>
              <a:t>gdpPercap</a:t>
            </a:r>
            <a:r>
              <a:rPr lang="en-US" sz="2400" dirty="0">
                <a:solidFill>
                  <a:srgbClr val="BA2121"/>
                </a:solidFill>
                <a:effectLst/>
              </a:rPr>
              <a:t>_'</a:t>
            </a:r>
            <a:r>
              <a:rPr lang="en-US" sz="2400" dirty="0">
                <a:effectLst/>
              </a:rPr>
              <a:t>)</a:t>
            </a:r>
            <a:endParaRPr lang="en-US" sz="2400" i="1" dirty="0">
              <a:solidFill>
                <a:srgbClr val="387D7D"/>
              </a:solidFill>
              <a:effectLst/>
            </a:endParaRPr>
          </a:p>
          <a:p>
            <a:r>
              <a:rPr lang="en-US" sz="2400" dirty="0" err="1">
                <a:effectLst/>
              </a:rPr>
              <a:t>data.columns</a:t>
            </a:r>
            <a:r>
              <a:rPr lang="en-US" sz="2400" dirty="0"/>
              <a:t> </a:t>
            </a:r>
            <a:r>
              <a:rPr lang="en-US" sz="2400" dirty="0">
                <a:solidFill>
                  <a:srgbClr val="666666"/>
                </a:solidFill>
                <a:effectLst/>
              </a:rPr>
              <a:t>=</a:t>
            </a:r>
            <a:r>
              <a:rPr lang="en-US" sz="2400" dirty="0"/>
              <a:t> </a:t>
            </a:r>
            <a:r>
              <a:rPr lang="en-US" sz="2400" dirty="0" err="1">
                <a:effectLst/>
              </a:rPr>
              <a:t>years.astype</a:t>
            </a:r>
            <a:r>
              <a:rPr lang="en-US" sz="2400" dirty="0">
                <a:effectLst/>
              </a:rPr>
              <a:t>(</a:t>
            </a:r>
            <a:r>
              <a:rPr lang="en-US" sz="2400" dirty="0" err="1">
                <a:solidFill>
                  <a:srgbClr val="008000"/>
                </a:solidFill>
                <a:effectLst/>
              </a:rPr>
              <a:t>int</a:t>
            </a:r>
            <a:r>
              <a:rPr lang="en-US" sz="2400" dirty="0">
                <a:effectLst/>
              </a:rPr>
              <a:t>)</a:t>
            </a:r>
          </a:p>
          <a:p>
            <a:r>
              <a:rPr lang="en-US" sz="2400" dirty="0" err="1">
                <a:effectLst/>
              </a:rPr>
              <a:t>data.loc</a:t>
            </a:r>
            <a:r>
              <a:rPr lang="en-US" sz="2400" dirty="0">
                <a:effectLst/>
              </a:rPr>
              <a:t>[</a:t>
            </a:r>
            <a:r>
              <a:rPr lang="en-US" sz="2400" dirty="0">
                <a:solidFill>
                  <a:srgbClr val="BA2121"/>
                </a:solidFill>
                <a:effectLst/>
              </a:rPr>
              <a:t>'Australia'</a:t>
            </a:r>
            <a:r>
              <a:rPr lang="en-US" sz="2400" dirty="0">
                <a:effectLst/>
              </a:rPr>
              <a:t>].plot()</a:t>
            </a:r>
            <a:endParaRPr lang="en-US" sz="2400" dirty="0"/>
          </a:p>
        </p:txBody>
      </p:sp>
      <p:pic>
        <p:nvPicPr>
          <p:cNvPr id="5" name="Picture 4">
            <a:extLst>
              <a:ext uri="{FF2B5EF4-FFF2-40B4-BE49-F238E27FC236}">
                <a16:creationId xmlns:a16="http://schemas.microsoft.com/office/drawing/2014/main" id="{3B0301C5-0924-4D42-AEB2-855B9834A4FD}"/>
              </a:ext>
            </a:extLst>
          </p:cNvPr>
          <p:cNvPicPr>
            <a:picLocks noChangeAspect="1"/>
          </p:cNvPicPr>
          <p:nvPr/>
        </p:nvPicPr>
        <p:blipFill>
          <a:blip r:embed="rId2"/>
          <a:stretch>
            <a:fillRect/>
          </a:stretch>
        </p:blipFill>
        <p:spPr>
          <a:xfrm>
            <a:off x="7716136" y="708929"/>
            <a:ext cx="3898900" cy="2921000"/>
          </a:xfrm>
          <a:prstGeom prst="rect">
            <a:avLst/>
          </a:prstGeom>
        </p:spPr>
      </p:pic>
      <p:sp>
        <p:nvSpPr>
          <p:cNvPr id="6" name="Rectangle 5">
            <a:extLst>
              <a:ext uri="{FF2B5EF4-FFF2-40B4-BE49-F238E27FC236}">
                <a16:creationId xmlns:a16="http://schemas.microsoft.com/office/drawing/2014/main" id="{C085AF3E-8C13-B342-A466-3524E8401BEF}"/>
              </a:ext>
            </a:extLst>
          </p:cNvPr>
          <p:cNvSpPr/>
          <p:nvPr/>
        </p:nvSpPr>
        <p:spPr>
          <a:xfrm>
            <a:off x="1043442" y="5107881"/>
            <a:ext cx="3650936" cy="861774"/>
          </a:xfrm>
          <a:prstGeom prst="rect">
            <a:avLst/>
          </a:prstGeom>
        </p:spPr>
        <p:txBody>
          <a:bodyPr wrap="none">
            <a:spAutoFit/>
          </a:bodyPr>
          <a:lstStyle/>
          <a:p>
            <a:r>
              <a:rPr lang="en-US" sz="2500" dirty="0" err="1">
                <a:effectLst/>
              </a:rPr>
              <a:t>data.T.plot</a:t>
            </a:r>
            <a:r>
              <a:rPr lang="en-US" sz="2500" dirty="0">
                <a:effectLst/>
              </a:rPr>
              <a:t>()</a:t>
            </a:r>
            <a:r>
              <a:rPr lang="en-US" sz="2500" dirty="0"/>
              <a:t> </a:t>
            </a:r>
          </a:p>
          <a:p>
            <a:r>
              <a:rPr lang="en-US" sz="2500" dirty="0" err="1">
                <a:effectLst/>
              </a:rPr>
              <a:t>plt.ylabel</a:t>
            </a:r>
            <a:r>
              <a:rPr lang="en-US" sz="2500" dirty="0">
                <a:effectLst/>
              </a:rPr>
              <a:t>(</a:t>
            </a:r>
            <a:r>
              <a:rPr lang="en-US" sz="2500" dirty="0">
                <a:solidFill>
                  <a:srgbClr val="BA2121"/>
                </a:solidFill>
                <a:effectLst/>
              </a:rPr>
              <a:t>'GDP per capita'</a:t>
            </a:r>
            <a:r>
              <a:rPr lang="en-US" sz="2500" dirty="0">
                <a:effectLst/>
              </a:rPr>
              <a:t>)</a:t>
            </a:r>
            <a:endParaRPr lang="en-US" sz="2500" dirty="0"/>
          </a:p>
        </p:txBody>
      </p:sp>
      <p:pic>
        <p:nvPicPr>
          <p:cNvPr id="7" name="Picture 6">
            <a:extLst>
              <a:ext uri="{FF2B5EF4-FFF2-40B4-BE49-F238E27FC236}">
                <a16:creationId xmlns:a16="http://schemas.microsoft.com/office/drawing/2014/main" id="{DBF3EFEA-6DB5-BE4E-8377-B527C8AEB88E}"/>
              </a:ext>
            </a:extLst>
          </p:cNvPr>
          <p:cNvPicPr>
            <a:picLocks noChangeAspect="1"/>
          </p:cNvPicPr>
          <p:nvPr/>
        </p:nvPicPr>
        <p:blipFill>
          <a:blip r:embed="rId3"/>
          <a:stretch>
            <a:fillRect/>
          </a:stretch>
        </p:blipFill>
        <p:spPr>
          <a:xfrm>
            <a:off x="7716136" y="3690881"/>
            <a:ext cx="3898900" cy="2921000"/>
          </a:xfrm>
          <a:prstGeom prst="rect">
            <a:avLst/>
          </a:prstGeom>
        </p:spPr>
      </p:pic>
    </p:spTree>
    <p:extLst>
      <p:ext uri="{BB962C8B-B14F-4D97-AF65-F5344CB8AC3E}">
        <p14:creationId xmlns:p14="http://schemas.microsoft.com/office/powerpoint/2010/main" val="1727948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0489-A688-6944-9653-30F4D3099C70}"/>
              </a:ext>
            </a:extLst>
          </p:cNvPr>
          <p:cNvSpPr>
            <a:spLocks noGrp="1"/>
          </p:cNvSpPr>
          <p:nvPr>
            <p:ph type="title"/>
          </p:nvPr>
        </p:nvSpPr>
        <p:spPr/>
        <p:txBody>
          <a:bodyPr/>
          <a:lstStyle/>
          <a:p>
            <a:r>
              <a:rPr lang="en-US" dirty="0"/>
              <a:t>Plotting + </a:t>
            </a:r>
            <a:r>
              <a:rPr lang="en-US" dirty="0" err="1"/>
              <a:t>DataFrames</a:t>
            </a:r>
            <a:endParaRPr lang="en-US" dirty="0"/>
          </a:p>
        </p:txBody>
      </p:sp>
      <p:sp>
        <p:nvSpPr>
          <p:cNvPr id="4" name="Rectangle 3">
            <a:extLst>
              <a:ext uri="{FF2B5EF4-FFF2-40B4-BE49-F238E27FC236}">
                <a16:creationId xmlns:a16="http://schemas.microsoft.com/office/drawing/2014/main" id="{F5D23270-F1C6-CB42-A438-BC1A1CF11598}"/>
              </a:ext>
            </a:extLst>
          </p:cNvPr>
          <p:cNvSpPr/>
          <p:nvPr/>
        </p:nvSpPr>
        <p:spPr>
          <a:xfrm>
            <a:off x="838200" y="1690688"/>
            <a:ext cx="6096000" cy="1292662"/>
          </a:xfrm>
          <a:prstGeom prst="rect">
            <a:avLst/>
          </a:prstGeom>
        </p:spPr>
        <p:txBody>
          <a:bodyPr>
            <a:spAutoFit/>
          </a:bodyPr>
          <a:lstStyle/>
          <a:p>
            <a:r>
              <a:rPr lang="en-US" sz="2600" dirty="0" err="1">
                <a:effectLst/>
              </a:rPr>
              <a:t>plt.style.use</a:t>
            </a:r>
            <a:r>
              <a:rPr lang="en-US" sz="2600" dirty="0">
                <a:effectLst/>
              </a:rPr>
              <a:t>(</a:t>
            </a:r>
            <a:r>
              <a:rPr lang="en-US" sz="2600" dirty="0">
                <a:solidFill>
                  <a:srgbClr val="BA2121"/>
                </a:solidFill>
                <a:effectLst/>
              </a:rPr>
              <a:t>'</a:t>
            </a:r>
            <a:r>
              <a:rPr lang="en-US" sz="2600" dirty="0" err="1">
                <a:solidFill>
                  <a:srgbClr val="BA2121"/>
                </a:solidFill>
                <a:effectLst/>
              </a:rPr>
              <a:t>ggplot</a:t>
            </a:r>
            <a:r>
              <a:rPr lang="en-US" sz="2600" dirty="0">
                <a:solidFill>
                  <a:srgbClr val="BA2121"/>
                </a:solidFill>
                <a:effectLst/>
              </a:rPr>
              <a:t>’</a:t>
            </a:r>
            <a:r>
              <a:rPr lang="en-US" sz="2600" dirty="0">
                <a:effectLst/>
              </a:rPr>
              <a:t>)</a:t>
            </a:r>
            <a:r>
              <a:rPr lang="en-US" sz="2600" dirty="0"/>
              <a:t> </a:t>
            </a:r>
          </a:p>
          <a:p>
            <a:r>
              <a:rPr lang="en-US" sz="2600" dirty="0" err="1">
                <a:effectLst/>
              </a:rPr>
              <a:t>data.T.plot</a:t>
            </a:r>
            <a:r>
              <a:rPr lang="en-US" sz="2600" dirty="0">
                <a:effectLst/>
              </a:rPr>
              <a:t>(kind</a:t>
            </a:r>
            <a:r>
              <a:rPr lang="en-US" sz="2600" dirty="0">
                <a:solidFill>
                  <a:srgbClr val="666666"/>
                </a:solidFill>
                <a:effectLst/>
              </a:rPr>
              <a:t>=</a:t>
            </a:r>
            <a:r>
              <a:rPr lang="en-US" sz="2600" dirty="0">
                <a:solidFill>
                  <a:srgbClr val="BA2121"/>
                </a:solidFill>
                <a:effectLst/>
              </a:rPr>
              <a:t>'bar’</a:t>
            </a:r>
            <a:r>
              <a:rPr lang="en-US" sz="2600" dirty="0">
                <a:effectLst/>
              </a:rPr>
              <a:t>)</a:t>
            </a:r>
          </a:p>
          <a:p>
            <a:r>
              <a:rPr lang="en-US" sz="2600" dirty="0" err="1">
                <a:effectLst/>
              </a:rPr>
              <a:t>plt.ylabel</a:t>
            </a:r>
            <a:r>
              <a:rPr lang="en-US" sz="2600" dirty="0">
                <a:effectLst/>
              </a:rPr>
              <a:t>(</a:t>
            </a:r>
            <a:r>
              <a:rPr lang="en-US" sz="2600" dirty="0">
                <a:solidFill>
                  <a:srgbClr val="BA2121"/>
                </a:solidFill>
                <a:effectLst/>
              </a:rPr>
              <a:t>'GDP per capita'</a:t>
            </a:r>
            <a:r>
              <a:rPr lang="en-US" sz="2600" dirty="0">
                <a:effectLst/>
              </a:rPr>
              <a:t>)</a:t>
            </a:r>
            <a:endParaRPr lang="en-US" sz="2600" dirty="0"/>
          </a:p>
        </p:txBody>
      </p:sp>
      <p:pic>
        <p:nvPicPr>
          <p:cNvPr id="5" name="Picture 4">
            <a:extLst>
              <a:ext uri="{FF2B5EF4-FFF2-40B4-BE49-F238E27FC236}">
                <a16:creationId xmlns:a16="http://schemas.microsoft.com/office/drawing/2014/main" id="{95B53E76-BFAF-7A4E-A329-6675DF00F287}"/>
              </a:ext>
            </a:extLst>
          </p:cNvPr>
          <p:cNvPicPr>
            <a:picLocks noChangeAspect="1"/>
          </p:cNvPicPr>
          <p:nvPr/>
        </p:nvPicPr>
        <p:blipFill>
          <a:blip r:embed="rId2"/>
          <a:stretch>
            <a:fillRect/>
          </a:stretch>
        </p:blipFill>
        <p:spPr>
          <a:xfrm>
            <a:off x="7336465" y="365125"/>
            <a:ext cx="4515440" cy="3382903"/>
          </a:xfrm>
          <a:prstGeom prst="rect">
            <a:avLst/>
          </a:prstGeom>
        </p:spPr>
      </p:pic>
      <p:sp>
        <p:nvSpPr>
          <p:cNvPr id="6" name="Rectangle 5">
            <a:extLst>
              <a:ext uri="{FF2B5EF4-FFF2-40B4-BE49-F238E27FC236}">
                <a16:creationId xmlns:a16="http://schemas.microsoft.com/office/drawing/2014/main" id="{33D4F05C-02B3-0147-807C-953E1ABC9E6A}"/>
              </a:ext>
            </a:extLst>
          </p:cNvPr>
          <p:cNvSpPr/>
          <p:nvPr/>
        </p:nvSpPr>
        <p:spPr>
          <a:xfrm>
            <a:off x="559981" y="4615659"/>
            <a:ext cx="6096000" cy="1292662"/>
          </a:xfrm>
          <a:prstGeom prst="rect">
            <a:avLst/>
          </a:prstGeom>
        </p:spPr>
        <p:txBody>
          <a:bodyPr>
            <a:spAutoFit/>
          </a:bodyPr>
          <a:lstStyle/>
          <a:p>
            <a:r>
              <a:rPr lang="en-US" sz="2600" dirty="0">
                <a:effectLst/>
              </a:rPr>
              <a:t>years</a:t>
            </a:r>
            <a:r>
              <a:rPr lang="en-US" sz="2600" dirty="0"/>
              <a:t> </a:t>
            </a:r>
            <a:r>
              <a:rPr lang="en-US" sz="2600" dirty="0">
                <a:solidFill>
                  <a:srgbClr val="666666"/>
                </a:solidFill>
                <a:effectLst/>
              </a:rPr>
              <a:t>=</a:t>
            </a:r>
            <a:r>
              <a:rPr lang="en-US" sz="2600" dirty="0"/>
              <a:t> </a:t>
            </a:r>
            <a:r>
              <a:rPr lang="en-US" sz="2600" dirty="0" err="1">
                <a:effectLst/>
              </a:rPr>
              <a:t>data.columns</a:t>
            </a:r>
            <a:endParaRPr lang="en-US" sz="2600" dirty="0">
              <a:effectLst/>
            </a:endParaRP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'g--'</a:t>
            </a:r>
            <a:r>
              <a:rPr lang="en-US" sz="2600" dirty="0">
                <a:effectLst/>
              </a:rPr>
              <a:t>)</a:t>
            </a:r>
            <a:endParaRPr lang="en-US" sz="2600" dirty="0"/>
          </a:p>
        </p:txBody>
      </p:sp>
      <p:pic>
        <p:nvPicPr>
          <p:cNvPr id="7" name="Picture 6">
            <a:extLst>
              <a:ext uri="{FF2B5EF4-FFF2-40B4-BE49-F238E27FC236}">
                <a16:creationId xmlns:a16="http://schemas.microsoft.com/office/drawing/2014/main" id="{64394063-B1C1-DB4A-A3F0-03DE37A76CCF}"/>
              </a:ext>
            </a:extLst>
          </p:cNvPr>
          <p:cNvPicPr>
            <a:picLocks noChangeAspect="1"/>
          </p:cNvPicPr>
          <p:nvPr/>
        </p:nvPicPr>
        <p:blipFill>
          <a:blip r:embed="rId3"/>
          <a:stretch>
            <a:fillRect/>
          </a:stretch>
        </p:blipFill>
        <p:spPr>
          <a:xfrm>
            <a:off x="7644735" y="3748028"/>
            <a:ext cx="3898900" cy="2921000"/>
          </a:xfrm>
          <a:prstGeom prst="rect">
            <a:avLst/>
          </a:prstGeom>
        </p:spPr>
      </p:pic>
    </p:spTree>
    <p:extLst>
      <p:ext uri="{BB962C8B-B14F-4D97-AF65-F5344CB8AC3E}">
        <p14:creationId xmlns:p14="http://schemas.microsoft.com/office/powerpoint/2010/main" val="235670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0FF6C-253F-1B42-AF81-015E8D523539}"/>
              </a:ext>
            </a:extLst>
          </p:cNvPr>
          <p:cNvSpPr>
            <a:spLocks noGrp="1"/>
          </p:cNvSpPr>
          <p:nvPr>
            <p:ph type="title"/>
          </p:nvPr>
        </p:nvSpPr>
        <p:spPr/>
        <p:txBody>
          <a:bodyPr/>
          <a:lstStyle/>
          <a:p>
            <a:r>
              <a:rPr lang="en-US" dirty="0"/>
              <a:t>Plotting</a:t>
            </a:r>
          </a:p>
        </p:txBody>
      </p:sp>
      <p:sp>
        <p:nvSpPr>
          <p:cNvPr id="6" name="Rectangle 5">
            <a:extLst>
              <a:ext uri="{FF2B5EF4-FFF2-40B4-BE49-F238E27FC236}">
                <a16:creationId xmlns:a16="http://schemas.microsoft.com/office/drawing/2014/main" id="{A5E9E07E-B9A7-4944-9779-FB518EB6B90D}"/>
              </a:ext>
            </a:extLst>
          </p:cNvPr>
          <p:cNvSpPr/>
          <p:nvPr/>
        </p:nvSpPr>
        <p:spPr>
          <a:xfrm>
            <a:off x="838199" y="1690688"/>
            <a:ext cx="7285075" cy="4093428"/>
          </a:xfrm>
          <a:prstGeom prst="rect">
            <a:avLst/>
          </a:prstGeom>
        </p:spPr>
        <p:txBody>
          <a:bodyPr wrap="square">
            <a:spAutoFit/>
          </a:bodyPr>
          <a:lstStyle/>
          <a:p>
            <a:r>
              <a:rPr lang="en-US" sz="2600" i="1" dirty="0">
                <a:solidFill>
                  <a:srgbClr val="387D7D"/>
                </a:solidFill>
                <a:effectLst/>
              </a:rPr>
              <a:t># Select two countries' worth of data. </a:t>
            </a: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gdp_nz</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'New Zealand’</a:t>
            </a:r>
            <a:r>
              <a:rPr lang="en-US" sz="2600" dirty="0">
                <a:effectLst/>
              </a:rPr>
              <a:t>]</a:t>
            </a:r>
            <a:r>
              <a:rPr lang="en-US" sz="2600" dirty="0"/>
              <a:t> </a:t>
            </a:r>
          </a:p>
          <a:p>
            <a:endParaRPr lang="en-US" sz="2600" dirty="0"/>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'b-'</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plt.plot</a:t>
            </a:r>
            <a:r>
              <a:rPr lang="en-US" sz="2600" dirty="0">
                <a:effectLst/>
              </a:rPr>
              <a:t>(years,</a:t>
            </a:r>
            <a:r>
              <a:rPr lang="en-US" sz="2600" dirty="0"/>
              <a:t> </a:t>
            </a:r>
            <a:r>
              <a:rPr lang="en-US" sz="2600" dirty="0" err="1">
                <a:effectLst/>
              </a:rPr>
              <a:t>gdp_nz</a:t>
            </a:r>
            <a:r>
              <a:rPr lang="en-US" sz="2600" dirty="0">
                <a:effectLst/>
              </a:rPr>
              <a:t>,</a:t>
            </a:r>
            <a:r>
              <a:rPr lang="en-US" sz="2600" dirty="0"/>
              <a:t> </a:t>
            </a:r>
            <a:r>
              <a:rPr lang="en-US" sz="2600" dirty="0">
                <a:solidFill>
                  <a:srgbClr val="BA2121"/>
                </a:solidFill>
                <a:effectLst/>
              </a:rPr>
              <a:t>'g-'</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'New Zealand’</a:t>
            </a:r>
            <a:r>
              <a:rPr lang="en-US" sz="2600" dirty="0">
                <a:effectLst/>
              </a:rPr>
              <a:t>)</a:t>
            </a:r>
          </a:p>
          <a:p>
            <a:endParaRPr lang="en-US" sz="2600" dirty="0">
              <a:effectLst/>
            </a:endParaRP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'upper left’</a:t>
            </a:r>
            <a:r>
              <a:rPr lang="en-US" sz="2600" dirty="0">
                <a:effectLst/>
              </a:rPr>
              <a:t>)</a:t>
            </a:r>
            <a:r>
              <a:rPr lang="en-US" sz="2600" dirty="0"/>
              <a:t> </a:t>
            </a:r>
          </a:p>
          <a:p>
            <a:r>
              <a:rPr lang="en-US" sz="2600" dirty="0" err="1">
                <a:effectLst/>
              </a:rPr>
              <a:t>plt.xlabel</a:t>
            </a:r>
            <a:r>
              <a:rPr lang="en-US" sz="2600" dirty="0">
                <a:effectLst/>
              </a:rPr>
              <a:t>(</a:t>
            </a:r>
            <a:r>
              <a:rPr lang="en-US" sz="2600" dirty="0">
                <a:solidFill>
                  <a:srgbClr val="BA2121"/>
                </a:solidFill>
                <a:effectLst/>
              </a:rPr>
              <a:t>'Year’</a:t>
            </a:r>
            <a:r>
              <a:rPr lang="en-US" sz="2600" dirty="0">
                <a:effectLst/>
              </a:rPr>
              <a:t>)</a:t>
            </a:r>
            <a:r>
              <a:rPr lang="en-US" sz="2600" dirty="0"/>
              <a:t> </a:t>
            </a:r>
          </a:p>
          <a:p>
            <a:r>
              <a:rPr lang="en-US" sz="2600" dirty="0" err="1">
                <a:effectLst/>
              </a:rPr>
              <a:t>plt.ylabel</a:t>
            </a:r>
            <a:r>
              <a:rPr lang="en-US" sz="2600" dirty="0">
                <a:effectLst/>
              </a:rPr>
              <a:t>(</a:t>
            </a:r>
            <a:r>
              <a:rPr lang="en-US" sz="2600" dirty="0">
                <a:solidFill>
                  <a:srgbClr val="BA2121"/>
                </a:solidFill>
                <a:effectLst/>
              </a:rPr>
              <a:t>'GDP per capita ($)'</a:t>
            </a:r>
            <a:r>
              <a:rPr lang="en-US" sz="2600" dirty="0">
                <a:effectLst/>
              </a:rPr>
              <a:t>)</a:t>
            </a:r>
            <a:endParaRPr lang="en-US" sz="2600" dirty="0"/>
          </a:p>
        </p:txBody>
      </p:sp>
      <p:pic>
        <p:nvPicPr>
          <p:cNvPr id="7" name="Picture 6">
            <a:extLst>
              <a:ext uri="{FF2B5EF4-FFF2-40B4-BE49-F238E27FC236}">
                <a16:creationId xmlns:a16="http://schemas.microsoft.com/office/drawing/2014/main" id="{5FC93A24-439A-8946-884F-23359701F321}"/>
              </a:ext>
            </a:extLst>
          </p:cNvPr>
          <p:cNvPicPr>
            <a:picLocks noChangeAspect="1"/>
          </p:cNvPicPr>
          <p:nvPr/>
        </p:nvPicPr>
        <p:blipFill>
          <a:blip r:embed="rId2"/>
          <a:stretch>
            <a:fillRect/>
          </a:stretch>
        </p:blipFill>
        <p:spPr>
          <a:xfrm>
            <a:off x="7740502" y="1546425"/>
            <a:ext cx="4770474" cy="3573971"/>
          </a:xfrm>
          <a:prstGeom prst="rect">
            <a:avLst/>
          </a:prstGeom>
        </p:spPr>
      </p:pic>
    </p:spTree>
    <p:extLst>
      <p:ext uri="{BB962C8B-B14F-4D97-AF65-F5344CB8AC3E}">
        <p14:creationId xmlns:p14="http://schemas.microsoft.com/office/powerpoint/2010/main" val="1664544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CCEE-601E-074B-AAB6-DC0969382483}"/>
              </a:ext>
            </a:extLst>
          </p:cNvPr>
          <p:cNvSpPr>
            <a:spLocks noGrp="1"/>
          </p:cNvSpPr>
          <p:nvPr>
            <p:ph type="title"/>
          </p:nvPr>
        </p:nvSpPr>
        <p:spPr/>
        <p:txBody>
          <a:bodyPr/>
          <a:lstStyle/>
          <a:p>
            <a:r>
              <a:rPr lang="en-US" dirty="0"/>
              <a:t>Plotting </a:t>
            </a:r>
          </a:p>
        </p:txBody>
      </p:sp>
      <p:sp>
        <p:nvSpPr>
          <p:cNvPr id="4" name="Rectangle 3">
            <a:extLst>
              <a:ext uri="{FF2B5EF4-FFF2-40B4-BE49-F238E27FC236}">
                <a16:creationId xmlns:a16="http://schemas.microsoft.com/office/drawing/2014/main" id="{5288E637-3BD9-0346-8659-0CD2D7353E4F}"/>
              </a:ext>
            </a:extLst>
          </p:cNvPr>
          <p:cNvSpPr/>
          <p:nvPr/>
        </p:nvSpPr>
        <p:spPr>
          <a:xfrm>
            <a:off x="838200" y="1690688"/>
            <a:ext cx="6188149" cy="1046440"/>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plt.scatter</a:t>
            </a:r>
            <a:r>
              <a:rPr lang="en-US" sz="2600" b="0" i="0" dirty="0">
                <a:solidFill>
                  <a:srgbClr val="360084"/>
                </a:solidFill>
                <a:effectLst/>
                <a:latin typeface="Helvetica Neue" panose="02000503000000020004" pitchFamily="2" charset="0"/>
              </a:rPr>
              <a:t>(</a:t>
            </a:r>
            <a:r>
              <a:rPr lang="en-US" sz="2600" b="0" i="0" dirty="0" err="1">
                <a:solidFill>
                  <a:srgbClr val="360084"/>
                </a:solidFill>
                <a:effectLst/>
                <a:latin typeface="Helvetica Neue" panose="02000503000000020004" pitchFamily="2" charset="0"/>
              </a:rPr>
              <a:t>gdp_australia</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gdp_nz</a:t>
            </a:r>
            <a:r>
              <a:rPr lang="en-US" sz="2600" b="0" i="0" dirty="0">
                <a:solidFill>
                  <a:srgbClr val="360084"/>
                </a:solidFill>
                <a:effectLst/>
                <a:latin typeface="Helvetica Neue" panose="02000503000000020004" pitchFamily="2" charset="0"/>
              </a:rPr>
              <a:t>) </a:t>
            </a:r>
          </a:p>
          <a:p>
            <a:br>
              <a:rPr lang="en-US" dirty="0"/>
            </a:br>
            <a:endParaRPr lang="en-US" dirty="0"/>
          </a:p>
        </p:txBody>
      </p:sp>
      <p:pic>
        <p:nvPicPr>
          <p:cNvPr id="5" name="Picture 4">
            <a:extLst>
              <a:ext uri="{FF2B5EF4-FFF2-40B4-BE49-F238E27FC236}">
                <a16:creationId xmlns:a16="http://schemas.microsoft.com/office/drawing/2014/main" id="{3E45DF24-8346-0D44-BDED-2B7DC1B25406}"/>
              </a:ext>
            </a:extLst>
          </p:cNvPr>
          <p:cNvPicPr>
            <a:picLocks noChangeAspect="1"/>
          </p:cNvPicPr>
          <p:nvPr/>
        </p:nvPicPr>
        <p:blipFill>
          <a:blip r:embed="rId2"/>
          <a:stretch>
            <a:fillRect/>
          </a:stretch>
        </p:blipFill>
        <p:spPr>
          <a:xfrm>
            <a:off x="7026349" y="508000"/>
            <a:ext cx="3636346" cy="2724298"/>
          </a:xfrm>
          <a:prstGeom prst="rect">
            <a:avLst/>
          </a:prstGeom>
        </p:spPr>
      </p:pic>
      <p:sp>
        <p:nvSpPr>
          <p:cNvPr id="6" name="Rectangle 5">
            <a:extLst>
              <a:ext uri="{FF2B5EF4-FFF2-40B4-BE49-F238E27FC236}">
                <a16:creationId xmlns:a16="http://schemas.microsoft.com/office/drawing/2014/main" id="{D6CBE40B-9073-0A40-8CA7-91CB145F1071}"/>
              </a:ext>
            </a:extLst>
          </p:cNvPr>
          <p:cNvSpPr/>
          <p:nvPr/>
        </p:nvSpPr>
        <p:spPr>
          <a:xfrm>
            <a:off x="453656" y="4754563"/>
            <a:ext cx="8839200" cy="1292662"/>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data.T.plot.scatter</a:t>
            </a:r>
            <a:r>
              <a:rPr lang="en-US" sz="2600" b="0" i="0" dirty="0">
                <a:solidFill>
                  <a:srgbClr val="360084"/>
                </a:solidFill>
                <a:effectLst/>
                <a:latin typeface="Helvetica Neue" panose="02000503000000020004" pitchFamily="2" charset="0"/>
              </a:rPr>
              <a:t>(x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'Australia'</a:t>
            </a:r>
            <a:r>
              <a:rPr lang="en-US" sz="2600" b="0" i="0" dirty="0">
                <a:solidFill>
                  <a:srgbClr val="360084"/>
                </a:solidFill>
                <a:effectLst/>
                <a:latin typeface="Helvetica Neue" panose="02000503000000020004" pitchFamily="2" charset="0"/>
              </a:rPr>
              <a:t>, y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'New Zealand'</a:t>
            </a:r>
            <a:r>
              <a:rPr lang="en-US" sz="2600" b="0" i="0" dirty="0">
                <a:solidFill>
                  <a:srgbClr val="360084"/>
                </a:solidFill>
                <a:effectLst/>
                <a:latin typeface="Helvetica Neue" panose="02000503000000020004" pitchFamily="2" charset="0"/>
              </a:rPr>
              <a:t>) </a:t>
            </a:r>
          </a:p>
          <a:p>
            <a:br>
              <a:rPr lang="en-US" sz="2600" dirty="0"/>
            </a:br>
            <a:endParaRPr lang="en-US" sz="2600" dirty="0"/>
          </a:p>
        </p:txBody>
      </p:sp>
      <p:pic>
        <p:nvPicPr>
          <p:cNvPr id="7" name="Picture 6">
            <a:extLst>
              <a:ext uri="{FF2B5EF4-FFF2-40B4-BE49-F238E27FC236}">
                <a16:creationId xmlns:a16="http://schemas.microsoft.com/office/drawing/2014/main" id="{8D7A6AC4-0DCB-B744-9567-69BA94318666}"/>
              </a:ext>
            </a:extLst>
          </p:cNvPr>
          <p:cNvPicPr>
            <a:picLocks noChangeAspect="1"/>
          </p:cNvPicPr>
          <p:nvPr/>
        </p:nvPicPr>
        <p:blipFill>
          <a:blip r:embed="rId3"/>
          <a:stretch>
            <a:fillRect/>
          </a:stretch>
        </p:blipFill>
        <p:spPr>
          <a:xfrm>
            <a:off x="8293100" y="3776035"/>
            <a:ext cx="3898900" cy="2921000"/>
          </a:xfrm>
          <a:prstGeom prst="rect">
            <a:avLst/>
          </a:prstGeom>
        </p:spPr>
      </p:pic>
    </p:spTree>
    <p:extLst>
      <p:ext uri="{BB962C8B-B14F-4D97-AF65-F5344CB8AC3E}">
        <p14:creationId xmlns:p14="http://schemas.microsoft.com/office/powerpoint/2010/main" val="229304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4" name="Rectangle 3">
            <a:extLst>
              <a:ext uri="{FF2B5EF4-FFF2-40B4-BE49-F238E27FC236}">
                <a16:creationId xmlns:a16="http://schemas.microsoft.com/office/drawing/2014/main" id="{85C5E48B-E0D0-754D-A4F8-4BE560E4AEE3}"/>
              </a:ext>
            </a:extLst>
          </p:cNvPr>
          <p:cNvSpPr/>
          <p:nvPr/>
        </p:nvSpPr>
        <p:spPr>
          <a:xfrm>
            <a:off x="632637" y="1521306"/>
            <a:ext cx="10721163" cy="4893647"/>
          </a:xfrm>
          <a:prstGeom prst="rect">
            <a:avLst/>
          </a:prstGeom>
        </p:spPr>
        <p:txBody>
          <a:bodyPr wrap="square">
            <a:spAutoFit/>
          </a:bodyPr>
          <a:lstStyle/>
          <a:p>
            <a:r>
              <a:rPr lang="en-US" sz="2600" dirty="0"/>
              <a:t>Fill in the blanks below to plot the minimum GDP per capita over time for all the countries in Europe. Modify it again to plot the maximum GDP per capita over time for Europe.</a:t>
            </a:r>
          </a:p>
          <a:p>
            <a:endParaRPr lang="en-US" sz="2600" dirty="0">
              <a:effectLst/>
            </a:endParaRPr>
          </a:p>
          <a:p>
            <a:endParaRPr lang="en-US" sz="2600" dirty="0">
              <a:effectLst/>
            </a:endParaRPr>
          </a:p>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a:effectLst/>
              </a:rPr>
              <a:t>data_</a:t>
            </a:r>
            <a:r>
              <a:rPr lang="en-US" sz="2600" dirty="0" err="1">
                <a:effectLst/>
              </a:rPr>
              <a:t>europe</a:t>
            </a:r>
            <a:r>
              <a:rPr lang="en-US" sz="2600" dirty="0">
                <a:effectLst/>
              </a:rPr>
              <a:t>.____.plot(label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a:effectLst/>
              </a:rPr>
              <a:t>.____</a:t>
            </a:r>
            <a:r>
              <a:rPr lang="en-US" sz="2600" dirty="0"/>
              <a:t> </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r>
              <a:rPr lang="en-US" sz="2600" dirty="0"/>
              <a:t> </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BA7AFDDE-5492-3543-BF7F-68EC08DB02F0}"/>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34280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3" name="Rectangle 2">
            <a:extLst>
              <a:ext uri="{FF2B5EF4-FFF2-40B4-BE49-F238E27FC236}">
                <a16:creationId xmlns:a16="http://schemas.microsoft.com/office/drawing/2014/main" id="{F46DC6B9-4486-C349-8EE1-1C431E28F295}"/>
              </a:ext>
            </a:extLst>
          </p:cNvPr>
          <p:cNvSpPr/>
          <p:nvPr/>
        </p:nvSpPr>
        <p:spPr>
          <a:xfrm>
            <a:off x="632637" y="2013749"/>
            <a:ext cx="11063177" cy="2893100"/>
          </a:xfrm>
          <a:prstGeom prst="rect">
            <a:avLst/>
          </a:prstGeom>
        </p:spPr>
        <p:txBody>
          <a:bodyPr wrap="square">
            <a:spAutoFit/>
          </a:bodyPr>
          <a:lstStyle/>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err="1">
                <a:effectLst/>
              </a:rPr>
              <a:t>data_europe.</a:t>
            </a:r>
            <a:r>
              <a:rPr lang="en-US" sz="2600" dirty="0" err="1">
                <a:solidFill>
                  <a:srgbClr val="008000"/>
                </a:solidFill>
                <a:effectLst/>
              </a:rPr>
              <a:t>min</a:t>
            </a:r>
            <a:r>
              <a:rPr lang="en-US" sz="2600" dirty="0">
                <a:effectLst/>
              </a:rPr>
              <a:t>().plot(label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err="1">
                <a:solidFill>
                  <a:srgbClr val="008000"/>
                </a:solidFill>
                <a:effectLst/>
              </a:rPr>
              <a:t>max</a:t>
            </a:r>
            <a:r>
              <a:rPr lang="en-US" sz="2600" dirty="0">
                <a:effectLst/>
              </a:rPr>
              <a:t>().plot(label</a:t>
            </a:r>
            <a:r>
              <a:rPr lang="en-US" sz="2600" dirty="0">
                <a:solidFill>
                  <a:srgbClr val="666666"/>
                </a:solidFill>
                <a:effectLst/>
              </a:rPr>
              <a:t>=</a:t>
            </a:r>
            <a:r>
              <a:rPr lang="en-US" sz="2600" dirty="0">
                <a:solidFill>
                  <a:srgbClr val="BA2121"/>
                </a:solidFill>
                <a:effectLst/>
              </a:rPr>
              <a:t>'max’</a:t>
            </a:r>
            <a:r>
              <a:rPr lang="en-US" sz="2600" dirty="0">
                <a:effectLst/>
              </a:rPr>
              <a:t>)</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DF245F78-D08E-9D47-974E-36BCDF4BA30A}"/>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528069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0A09-AA02-1540-9C2F-EB92F90EC3CB}"/>
              </a:ext>
            </a:extLst>
          </p:cNvPr>
          <p:cNvSpPr>
            <a:spLocks noGrp="1"/>
          </p:cNvSpPr>
          <p:nvPr>
            <p:ph type="title"/>
          </p:nvPr>
        </p:nvSpPr>
        <p:spPr/>
        <p:txBody>
          <a:bodyPr/>
          <a:lstStyle/>
          <a:p>
            <a:r>
              <a:rPr lang="en-US" dirty="0"/>
              <a:t>Plotting-Saving </a:t>
            </a:r>
          </a:p>
        </p:txBody>
      </p:sp>
      <p:sp>
        <p:nvSpPr>
          <p:cNvPr id="3" name="Content Placeholder 2">
            <a:extLst>
              <a:ext uri="{FF2B5EF4-FFF2-40B4-BE49-F238E27FC236}">
                <a16:creationId xmlns:a16="http://schemas.microsoft.com/office/drawing/2014/main" id="{D6CE5951-5EE7-4547-BDC1-5B63989ABAE1}"/>
              </a:ext>
            </a:extLst>
          </p:cNvPr>
          <p:cNvSpPr>
            <a:spLocks noGrp="1"/>
          </p:cNvSpPr>
          <p:nvPr>
            <p:ph idx="1"/>
          </p:nvPr>
        </p:nvSpPr>
        <p:spPr/>
        <p:txBody>
          <a:bodyPr>
            <a:normAutofit fontScale="92500" lnSpcReduction="10000"/>
          </a:bodyPr>
          <a:lstStyle/>
          <a:p>
            <a:r>
              <a:rPr lang="en-US" dirty="0" err="1"/>
              <a:t>plt.savefig</a:t>
            </a:r>
            <a:r>
              <a:rPr lang="en-US" dirty="0"/>
              <a:t>('</a:t>
            </a:r>
            <a:r>
              <a:rPr lang="en-US" dirty="0" err="1"/>
              <a:t>my_figure.png</a:t>
            </a:r>
            <a:r>
              <a:rPr lang="en-US" dirty="0"/>
              <a:t>’) </a:t>
            </a:r>
          </a:p>
          <a:p>
            <a:endParaRPr lang="en-US" dirty="0"/>
          </a:p>
          <a:p>
            <a:r>
              <a:rPr lang="en-US" dirty="0" err="1"/>
              <a:t>plt</a:t>
            </a:r>
            <a:r>
              <a:rPr lang="en-US" dirty="0"/>
              <a:t> refer to a global figure variable and after a figure has been displayed to the screen </a:t>
            </a:r>
          </a:p>
          <a:p>
            <a:pPr marL="0" indent="0">
              <a:buNone/>
            </a:pPr>
            <a:endParaRPr lang="en-US" dirty="0"/>
          </a:p>
          <a:p>
            <a:r>
              <a:rPr lang="en-US" dirty="0"/>
              <a:t>*Make sure you call </a:t>
            </a:r>
            <a:r>
              <a:rPr lang="en-US" dirty="0" err="1"/>
              <a:t>plt.savefig</a:t>
            </a:r>
            <a:r>
              <a:rPr lang="en-US" dirty="0"/>
              <a:t> before the plot is displayed to the* screen,</a:t>
            </a:r>
            <a:br>
              <a:rPr lang="en-US" dirty="0"/>
            </a:br>
            <a:endParaRPr lang="en-US" dirty="0"/>
          </a:p>
          <a:p>
            <a:r>
              <a:rPr lang="en-US" dirty="0">
                <a:effectLst/>
              </a:rPr>
              <a:t>fig</a:t>
            </a:r>
            <a:r>
              <a:rPr lang="en-US" dirty="0"/>
              <a:t> = </a:t>
            </a:r>
            <a:r>
              <a:rPr lang="en-US" dirty="0" err="1">
                <a:effectLst/>
              </a:rPr>
              <a:t>plt.gcf</a:t>
            </a:r>
            <a:r>
              <a:rPr lang="en-US" dirty="0">
                <a:effectLst/>
              </a:rPr>
              <a:t>()</a:t>
            </a:r>
            <a:r>
              <a:rPr lang="en-US" dirty="0"/>
              <a:t> </a:t>
            </a:r>
            <a:r>
              <a:rPr lang="en-US" i="1" dirty="0"/>
              <a:t># get current figure </a:t>
            </a:r>
          </a:p>
          <a:p>
            <a:r>
              <a:rPr lang="en-US" dirty="0" err="1">
                <a:effectLst/>
              </a:rPr>
              <a:t>data.plot</a:t>
            </a:r>
            <a:r>
              <a:rPr lang="en-US" dirty="0">
                <a:effectLst/>
              </a:rPr>
              <a:t>(kind</a:t>
            </a:r>
            <a:r>
              <a:rPr lang="en-US" dirty="0"/>
              <a:t>='bar’</a:t>
            </a:r>
            <a:r>
              <a:rPr lang="en-US" dirty="0">
                <a:effectLst/>
              </a:rPr>
              <a:t>)</a:t>
            </a:r>
          </a:p>
          <a:p>
            <a:r>
              <a:rPr lang="en-US" dirty="0" err="1">
                <a:effectLst/>
              </a:rPr>
              <a:t>fig.savefig</a:t>
            </a:r>
            <a:r>
              <a:rPr lang="en-US" dirty="0">
                <a:effectLst/>
              </a:rPr>
              <a:t>(</a:t>
            </a:r>
            <a:r>
              <a:rPr lang="en-US" dirty="0"/>
              <a:t>'</a:t>
            </a:r>
            <a:r>
              <a:rPr lang="en-US" dirty="0" err="1"/>
              <a:t>my_figure.png</a:t>
            </a:r>
            <a:r>
              <a:rPr lang="en-US" dirty="0"/>
              <a:t>'</a:t>
            </a:r>
            <a:r>
              <a:rPr lang="en-US" dirty="0">
                <a:effectLst/>
              </a:rPr>
              <a:t>)</a:t>
            </a:r>
            <a:endParaRPr lang="en-US" dirty="0"/>
          </a:p>
        </p:txBody>
      </p:sp>
    </p:spTree>
    <p:extLst>
      <p:ext uri="{BB962C8B-B14F-4D97-AF65-F5344CB8AC3E}">
        <p14:creationId xmlns:p14="http://schemas.microsoft.com/office/powerpoint/2010/main" val="252515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405-37AC-C742-8836-CC67F28B3F68}"/>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93715C20-66C5-064A-A8CC-D21DA698FF9C}"/>
              </a:ext>
            </a:extLst>
          </p:cNvPr>
          <p:cNvSpPr>
            <a:spLocks noGrp="1"/>
          </p:cNvSpPr>
          <p:nvPr>
            <p:ph idx="1"/>
          </p:nvPr>
        </p:nvSpPr>
        <p:spPr/>
        <p:txBody>
          <a:bodyPr/>
          <a:lstStyle/>
          <a:p>
            <a:r>
              <a:rPr lang="en-US" dirty="0">
                <a:hlinkClick r:id="rId2"/>
              </a:rPr>
              <a:t>matplotlib</a:t>
            </a:r>
            <a:r>
              <a:rPr lang="en-US" dirty="0"/>
              <a:t> is the most widely used scientific plotting library in Python.</a:t>
            </a:r>
          </a:p>
          <a:p>
            <a:r>
              <a:rPr lang="en-US" dirty="0"/>
              <a:t>Plot data directly from a Pandas </a:t>
            </a:r>
            <a:r>
              <a:rPr lang="en-US" dirty="0" err="1"/>
              <a:t>dataframe</a:t>
            </a:r>
            <a:r>
              <a:rPr lang="en-US" dirty="0"/>
              <a:t>.</a:t>
            </a:r>
          </a:p>
          <a:p>
            <a:r>
              <a:rPr lang="en-US" dirty="0"/>
              <a:t>Select and transform data, then plot it.</a:t>
            </a:r>
          </a:p>
          <a:p>
            <a:r>
              <a:rPr lang="en-US" dirty="0"/>
              <a:t>Many styles of plot are available: see the </a:t>
            </a:r>
            <a:r>
              <a:rPr lang="en-US" dirty="0">
                <a:hlinkClick r:id="rId3"/>
              </a:rPr>
              <a:t>Python Graph Gallery</a:t>
            </a:r>
            <a:r>
              <a:rPr lang="en-US" dirty="0"/>
              <a:t> for more options.</a:t>
            </a:r>
          </a:p>
          <a:p>
            <a:r>
              <a:rPr lang="en-US" dirty="0"/>
              <a:t>Can plot many sets of data together.</a:t>
            </a:r>
          </a:p>
          <a:p>
            <a:pPr marL="0" indent="0">
              <a:buNone/>
            </a:pPr>
            <a:endParaRPr lang="en-US" dirty="0"/>
          </a:p>
        </p:txBody>
      </p:sp>
    </p:spTree>
    <p:extLst>
      <p:ext uri="{BB962C8B-B14F-4D97-AF65-F5344CB8AC3E}">
        <p14:creationId xmlns:p14="http://schemas.microsoft.com/office/powerpoint/2010/main" val="408998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A152D-EA87-B549-9AB9-46EAFA385E41}"/>
              </a:ext>
            </a:extLst>
          </p:cNvPr>
          <p:cNvSpPr/>
          <p:nvPr/>
        </p:nvSpPr>
        <p:spPr>
          <a:xfrm>
            <a:off x="783100" y="756529"/>
            <a:ext cx="4070252" cy="1692771"/>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p>
          <a:p>
            <a:r>
              <a:rPr lang="en-US" sz="2600" b="1" dirty="0">
                <a:solidFill>
                  <a:srgbClr val="008000"/>
                </a:solidFill>
                <a:effectLst/>
              </a:rPr>
              <a:t>print</a:t>
            </a:r>
            <a:r>
              <a:rPr lang="en-US" sz="2600" dirty="0">
                <a:effectLst/>
              </a:rPr>
              <a:t>(</a:t>
            </a:r>
            <a:r>
              <a:rPr lang="en-US" sz="2600" dirty="0">
                <a:solidFill>
                  <a:srgbClr val="BA2121"/>
                </a:solidFill>
                <a:effectLst/>
              </a:rPr>
              <a:t>'pi is'</a:t>
            </a:r>
            <a:r>
              <a:rPr lang="en-US" sz="2600" dirty="0">
                <a:effectLst/>
              </a:rPr>
              <a:t>,</a:t>
            </a:r>
            <a:r>
              <a:rPr lang="en-US" sz="2600" dirty="0"/>
              <a:t> </a:t>
            </a:r>
            <a:r>
              <a:rPr lang="en-US" sz="2600" dirty="0" err="1">
                <a:effectLst/>
              </a:rPr>
              <a:t>math.pi</a:t>
            </a:r>
            <a:r>
              <a:rPr lang="en-US" sz="2600" dirty="0">
                <a:effectLst/>
              </a:rPr>
              <a:t>)</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math.cos</a:t>
            </a:r>
            <a:r>
              <a:rPr lang="en-US" sz="2600" dirty="0">
                <a:effectLst/>
              </a:rPr>
              <a:t>(</a:t>
            </a:r>
            <a:r>
              <a:rPr lang="en-US" sz="2600" dirty="0" err="1">
                <a:effectLst/>
              </a:rPr>
              <a:t>math.pi</a:t>
            </a:r>
            <a:r>
              <a:rPr lang="en-US" sz="2600" dirty="0">
                <a:effectLst/>
              </a:rPr>
              <a:t>))</a:t>
            </a:r>
            <a:endParaRPr lang="en-US" sz="2600" dirty="0"/>
          </a:p>
        </p:txBody>
      </p:sp>
      <p:sp>
        <p:nvSpPr>
          <p:cNvPr id="5" name="Rectangle 4">
            <a:extLst>
              <a:ext uri="{FF2B5EF4-FFF2-40B4-BE49-F238E27FC236}">
                <a16:creationId xmlns:a16="http://schemas.microsoft.com/office/drawing/2014/main" id="{05A769CD-A194-1D48-BA7B-8AC3D23D23EF}"/>
              </a:ext>
            </a:extLst>
          </p:cNvPr>
          <p:cNvSpPr/>
          <p:nvPr/>
        </p:nvSpPr>
        <p:spPr>
          <a:xfrm>
            <a:off x="783100" y="2855166"/>
            <a:ext cx="3610027" cy="892552"/>
          </a:xfrm>
          <a:prstGeom prst="rect">
            <a:avLst/>
          </a:prstGeom>
        </p:spPr>
        <p:txBody>
          <a:bodyPr wrap="none">
            <a:spAutoFit/>
          </a:bodyPr>
          <a:lstStyle/>
          <a:p>
            <a:r>
              <a:rPr lang="en-US" sz="2600" b="1" dirty="0">
                <a:solidFill>
                  <a:srgbClr val="008000"/>
                </a:solidFill>
                <a:effectLst/>
              </a:rPr>
              <a:t>from</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import</a:t>
            </a:r>
            <a:r>
              <a:rPr lang="en-US" sz="2600" dirty="0"/>
              <a:t> </a:t>
            </a:r>
            <a:r>
              <a:rPr lang="en-US" sz="2600" dirty="0">
                <a:effectLst/>
              </a:rPr>
              <a:t>cos,</a:t>
            </a:r>
            <a:r>
              <a:rPr lang="en-US" sz="2600" dirty="0"/>
              <a:t> </a:t>
            </a:r>
            <a:r>
              <a:rPr lang="en-US" sz="2600" dirty="0">
                <a:effectLst/>
              </a:rPr>
              <a:t>pi</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a:effectLst/>
              </a:rPr>
              <a:t>cos(pi))</a:t>
            </a:r>
            <a:endParaRPr lang="en-US" sz="2600" dirty="0"/>
          </a:p>
        </p:txBody>
      </p:sp>
      <p:sp>
        <p:nvSpPr>
          <p:cNvPr id="6" name="Rectangle 5">
            <a:extLst>
              <a:ext uri="{FF2B5EF4-FFF2-40B4-BE49-F238E27FC236}">
                <a16:creationId xmlns:a16="http://schemas.microsoft.com/office/drawing/2014/main" id="{2EF4D656-824A-0142-A57D-0D50CE0484F0}"/>
              </a:ext>
            </a:extLst>
          </p:cNvPr>
          <p:cNvSpPr/>
          <p:nvPr/>
        </p:nvSpPr>
        <p:spPr>
          <a:xfrm>
            <a:off x="745671" y="4676667"/>
            <a:ext cx="4145109" cy="892552"/>
          </a:xfrm>
          <a:prstGeom prst="rect">
            <a:avLst/>
          </a:prstGeom>
        </p:spPr>
        <p:txBody>
          <a:bodyPr wrap="non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as</a:t>
            </a:r>
            <a:r>
              <a:rPr lang="en-US" sz="2600" dirty="0"/>
              <a:t> </a:t>
            </a:r>
            <a:r>
              <a:rPr lang="en-US" sz="2600" dirty="0">
                <a:effectLst/>
              </a:rPr>
              <a:t>m</a:t>
            </a:r>
            <a:r>
              <a:rPr lang="en-US" sz="2600" dirty="0"/>
              <a:t> </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m.cos</a:t>
            </a:r>
            <a:r>
              <a:rPr lang="en-US" sz="2600" dirty="0">
                <a:effectLst/>
              </a:rPr>
              <a:t>(</a:t>
            </a:r>
            <a:r>
              <a:rPr lang="en-US" sz="2600" dirty="0" err="1">
                <a:effectLst/>
              </a:rPr>
              <a:t>m.pi</a:t>
            </a:r>
            <a:r>
              <a:rPr lang="en-US" sz="2600" dirty="0">
                <a:effectLst/>
              </a:rPr>
              <a:t>))</a:t>
            </a:r>
            <a:endParaRPr lang="en-US" sz="2600" dirty="0"/>
          </a:p>
        </p:txBody>
      </p:sp>
    </p:spTree>
    <p:extLst>
      <p:ext uri="{BB962C8B-B14F-4D97-AF65-F5344CB8AC3E}">
        <p14:creationId xmlns:p14="http://schemas.microsoft.com/office/powerpoint/2010/main" val="379545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C7D5D-42AA-F047-8CE0-EE2C8E6D7D90}"/>
              </a:ext>
            </a:extLst>
          </p:cNvPr>
          <p:cNvSpPr>
            <a:spLocks noGrp="1"/>
          </p:cNvSpPr>
          <p:nvPr>
            <p:ph type="ctrTitle"/>
          </p:nvPr>
        </p:nvSpPr>
        <p:spPr/>
        <p:txBody>
          <a:bodyPr/>
          <a:lstStyle/>
          <a:p>
            <a:r>
              <a:rPr lang="en-US" dirty="0" err="1"/>
              <a:t>Numpy</a:t>
            </a:r>
            <a:endParaRPr lang="en-US" dirty="0"/>
          </a:p>
        </p:txBody>
      </p:sp>
      <p:sp>
        <p:nvSpPr>
          <p:cNvPr id="7" name="Subtitle 6">
            <a:extLst>
              <a:ext uri="{FF2B5EF4-FFF2-40B4-BE49-F238E27FC236}">
                <a16:creationId xmlns:a16="http://schemas.microsoft.com/office/drawing/2014/main" id="{723DB077-02DB-4F4C-89BB-158E863A83B0}"/>
              </a:ext>
            </a:extLst>
          </p:cNvPr>
          <p:cNvSpPr>
            <a:spLocks noGrp="1"/>
          </p:cNvSpPr>
          <p:nvPr>
            <p:ph type="subTitle" idx="1"/>
          </p:nvPr>
        </p:nvSpPr>
        <p:spPr/>
        <p:txBody>
          <a:bodyPr/>
          <a:lstStyle/>
          <a:p>
            <a:r>
              <a:rPr lang="en-US" b="1" dirty="0">
                <a:solidFill>
                  <a:srgbClr val="008000"/>
                </a:solidFill>
              </a:rPr>
              <a:t>import</a:t>
            </a:r>
            <a:r>
              <a:rPr lang="en-US" dirty="0"/>
              <a:t> </a:t>
            </a:r>
            <a:r>
              <a:rPr lang="en-US" b="1" dirty="0" err="1">
                <a:solidFill>
                  <a:srgbClr val="0000FF"/>
                </a:solidFill>
              </a:rPr>
              <a:t>numpy</a:t>
            </a:r>
            <a:r>
              <a:rPr lang="en-US" dirty="0"/>
              <a:t> </a:t>
            </a:r>
            <a:r>
              <a:rPr lang="en-US" b="1" dirty="0">
                <a:solidFill>
                  <a:srgbClr val="008000"/>
                </a:solidFill>
              </a:rPr>
              <a:t>as</a:t>
            </a:r>
            <a:r>
              <a:rPr lang="en-US" dirty="0"/>
              <a:t> np</a:t>
            </a:r>
          </a:p>
          <a:p>
            <a:endParaRPr lang="en-US" dirty="0"/>
          </a:p>
        </p:txBody>
      </p:sp>
      <p:sp>
        <p:nvSpPr>
          <p:cNvPr id="9" name="Rectangle 8">
            <a:extLst>
              <a:ext uri="{FF2B5EF4-FFF2-40B4-BE49-F238E27FC236}">
                <a16:creationId xmlns:a16="http://schemas.microsoft.com/office/drawing/2014/main" id="{496EBFB7-10FB-004E-8A52-327FCC9C0075}"/>
              </a:ext>
            </a:extLst>
          </p:cNvPr>
          <p:cNvSpPr/>
          <p:nvPr/>
        </p:nvSpPr>
        <p:spPr>
          <a:xfrm>
            <a:off x="369898" y="6217722"/>
            <a:ext cx="6690934" cy="461665"/>
          </a:xfrm>
          <a:prstGeom prst="rect">
            <a:avLst/>
          </a:prstGeom>
        </p:spPr>
        <p:txBody>
          <a:bodyPr wrap="none">
            <a:spAutoFit/>
          </a:bodyPr>
          <a:lstStyle/>
          <a:p>
            <a:r>
              <a:rPr lang="en-US" sz="2400" dirty="0">
                <a:hlinkClick r:id="rId2"/>
              </a:rPr>
              <a:t>https://numpy.org/doc/stable/reference/index.html</a:t>
            </a:r>
            <a:endParaRPr lang="en-US" sz="2400" dirty="0"/>
          </a:p>
        </p:txBody>
      </p:sp>
    </p:spTree>
    <p:extLst>
      <p:ext uri="{BB962C8B-B14F-4D97-AF65-F5344CB8AC3E}">
        <p14:creationId xmlns:p14="http://schemas.microsoft.com/office/powerpoint/2010/main" val="1549465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5785-7008-7C4E-A726-4401D3BB44E0}"/>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BA771B86-2878-504C-8645-D09213CBB207}"/>
              </a:ext>
            </a:extLst>
          </p:cNvPr>
          <p:cNvSpPr>
            <a:spLocks noGrp="1"/>
          </p:cNvSpPr>
          <p:nvPr>
            <p:ph idx="1"/>
          </p:nvPr>
        </p:nvSpPr>
        <p:spPr/>
        <p:txBody>
          <a:bodyPr/>
          <a:lstStyle/>
          <a:p>
            <a:r>
              <a:rPr lang="en-US" dirty="0" err="1"/>
              <a:t>np.array</a:t>
            </a:r>
            <a:r>
              <a:rPr lang="en-US" dirty="0"/>
              <a:t>([Arrays Arrays Arrays])</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r>
              <a:rPr lang="en-US" b="1" dirty="0"/>
              <a:t>7,</a:t>
            </a:r>
            <a:r>
              <a:rPr lang="en-US" dirty="0"/>
              <a:t> </a:t>
            </a:r>
            <a:r>
              <a:rPr lang="en-US" b="1" dirty="0"/>
              <a:t>8],</a:t>
            </a:r>
            <a:r>
              <a:rPr lang="en-US" dirty="0"/>
              <a:t> </a:t>
            </a:r>
            <a:r>
              <a:rPr lang="en-US" b="1" dirty="0"/>
              <a:t>[9,</a:t>
            </a:r>
            <a:r>
              <a:rPr lang="en-US" dirty="0"/>
              <a:t> </a:t>
            </a:r>
            <a:r>
              <a:rPr lang="en-US" b="1" dirty="0"/>
              <a:t>10,</a:t>
            </a:r>
            <a:r>
              <a:rPr lang="en-US" dirty="0"/>
              <a:t> </a:t>
            </a:r>
            <a:r>
              <a:rPr lang="en-US" b="1" dirty="0"/>
              <a:t>11,</a:t>
            </a:r>
            <a:r>
              <a:rPr lang="en-US" dirty="0"/>
              <a:t> </a:t>
            </a:r>
            <a:r>
              <a:rPr lang="en-US" b="1" dirty="0"/>
              <a:t>12]])</a:t>
            </a:r>
            <a:r>
              <a:rPr lang="en-US" dirty="0"/>
              <a:t> </a:t>
            </a:r>
          </a:p>
          <a:p>
            <a:pPr marL="0" indent="0">
              <a:buNone/>
            </a:pPr>
            <a:br>
              <a:rPr lang="en-US" dirty="0"/>
            </a:br>
            <a:endParaRPr lang="en-US" dirty="0"/>
          </a:p>
        </p:txBody>
      </p:sp>
      <p:pic>
        <p:nvPicPr>
          <p:cNvPr id="4" name="Picture 3">
            <a:extLst>
              <a:ext uri="{FF2B5EF4-FFF2-40B4-BE49-F238E27FC236}">
                <a16:creationId xmlns:a16="http://schemas.microsoft.com/office/drawing/2014/main" id="{7B73037C-7E45-D740-8A75-C1D81F719A01}"/>
              </a:ext>
            </a:extLst>
          </p:cNvPr>
          <p:cNvPicPr>
            <a:picLocks noChangeAspect="1"/>
          </p:cNvPicPr>
          <p:nvPr/>
        </p:nvPicPr>
        <p:blipFill>
          <a:blip r:embed="rId2"/>
          <a:stretch>
            <a:fillRect/>
          </a:stretch>
        </p:blipFill>
        <p:spPr>
          <a:xfrm>
            <a:off x="104916" y="4327688"/>
            <a:ext cx="11248884" cy="2530312"/>
          </a:xfrm>
          <a:prstGeom prst="rect">
            <a:avLst/>
          </a:prstGeom>
        </p:spPr>
      </p:pic>
    </p:spTree>
    <p:extLst>
      <p:ext uri="{BB962C8B-B14F-4D97-AF65-F5344CB8AC3E}">
        <p14:creationId xmlns:p14="http://schemas.microsoft.com/office/powerpoint/2010/main" val="101391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E98-E485-454C-9605-8E68EF629F68}"/>
              </a:ext>
            </a:extLst>
          </p:cNvPr>
          <p:cNvSpPr>
            <a:spLocks noGrp="1"/>
          </p:cNvSpPr>
          <p:nvPr>
            <p:ph type="title"/>
          </p:nvPr>
        </p:nvSpPr>
        <p:spPr/>
        <p:txBody>
          <a:bodyPr/>
          <a:lstStyle/>
          <a:p>
            <a:r>
              <a:rPr lang="en-US" dirty="0" err="1"/>
              <a:t>np.arange</a:t>
            </a:r>
            <a:r>
              <a:rPr lang="en-US" dirty="0"/>
              <a:t>()</a:t>
            </a:r>
          </a:p>
        </p:txBody>
      </p:sp>
      <p:sp>
        <p:nvSpPr>
          <p:cNvPr id="3" name="Content Placeholder 2">
            <a:extLst>
              <a:ext uri="{FF2B5EF4-FFF2-40B4-BE49-F238E27FC236}">
                <a16:creationId xmlns:a16="http://schemas.microsoft.com/office/drawing/2014/main" id="{39C5BE1E-4347-3543-8A12-ACD9A9680862}"/>
              </a:ext>
            </a:extLst>
          </p:cNvPr>
          <p:cNvSpPr>
            <a:spLocks noGrp="1"/>
          </p:cNvSpPr>
          <p:nvPr>
            <p:ph idx="1"/>
          </p:nvPr>
        </p:nvSpPr>
        <p:spPr/>
        <p:txBody>
          <a:bodyPr>
            <a:normAutofit fontScale="92500" lnSpcReduction="20000"/>
          </a:bodyPr>
          <a:lstStyle/>
          <a:p>
            <a:r>
              <a:rPr lang="en-US" dirty="0"/>
              <a:t>start = 1</a:t>
            </a:r>
          </a:p>
          <a:p>
            <a:r>
              <a:rPr lang="en-US" dirty="0"/>
              <a:t>stop  = 11</a:t>
            </a:r>
          </a:p>
          <a:p>
            <a:r>
              <a:rPr lang="en-US" dirty="0"/>
              <a:t>step  = 1</a:t>
            </a:r>
          </a:p>
          <a:p>
            <a:endParaRPr lang="en-US" dirty="0"/>
          </a:p>
          <a:p>
            <a:r>
              <a:rPr lang="en-US" dirty="0"/>
              <a:t>x = </a:t>
            </a:r>
            <a:r>
              <a:rPr lang="en-US" dirty="0" err="1"/>
              <a:t>np.arange</a:t>
            </a:r>
            <a:r>
              <a:rPr lang="en-US" dirty="0"/>
              <a:t>(start, stop, step)</a:t>
            </a:r>
          </a:p>
          <a:p>
            <a:endParaRPr lang="en-US" dirty="0"/>
          </a:p>
          <a:p>
            <a:r>
              <a:rPr lang="en-US" dirty="0"/>
              <a:t>print(x)</a:t>
            </a:r>
          </a:p>
          <a:p>
            <a:endParaRPr lang="en-US" dirty="0"/>
          </a:p>
          <a:p>
            <a:r>
              <a:rPr lang="en-US" dirty="0"/>
              <a:t>[ 1 2 3 4 5 6 7 8 9 10]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64275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0940-500C-5245-82ED-9EC064464CA0}"/>
              </a:ext>
            </a:extLst>
          </p:cNvPr>
          <p:cNvSpPr>
            <a:spLocks noGrp="1"/>
          </p:cNvSpPr>
          <p:nvPr>
            <p:ph type="title"/>
          </p:nvPr>
        </p:nvSpPr>
        <p:spPr/>
        <p:txBody>
          <a:bodyPr/>
          <a:lstStyle/>
          <a:p>
            <a:r>
              <a:rPr lang="en-US" dirty="0"/>
              <a:t>np. </a:t>
            </a:r>
            <a:r>
              <a:rPr lang="en-US" dirty="0" err="1"/>
              <a:t>linspace</a:t>
            </a:r>
            <a:r>
              <a:rPr lang="en-US" dirty="0"/>
              <a:t>()</a:t>
            </a:r>
          </a:p>
        </p:txBody>
      </p:sp>
      <p:sp>
        <p:nvSpPr>
          <p:cNvPr id="3" name="Content Placeholder 2">
            <a:extLst>
              <a:ext uri="{FF2B5EF4-FFF2-40B4-BE49-F238E27FC236}">
                <a16:creationId xmlns:a16="http://schemas.microsoft.com/office/drawing/2014/main" id="{021486DF-DD20-4546-8137-0FD91CB1410C}"/>
              </a:ext>
            </a:extLst>
          </p:cNvPr>
          <p:cNvSpPr>
            <a:spLocks noGrp="1"/>
          </p:cNvSpPr>
          <p:nvPr>
            <p:ph idx="1"/>
          </p:nvPr>
        </p:nvSpPr>
        <p:spPr/>
        <p:txBody>
          <a:bodyPr/>
          <a:lstStyle/>
          <a:p>
            <a:r>
              <a:rPr lang="en-US" dirty="0"/>
              <a:t>start = 0</a:t>
            </a:r>
          </a:p>
          <a:p>
            <a:r>
              <a:rPr lang="en-US" dirty="0"/>
              <a:t>stop  = 100</a:t>
            </a:r>
          </a:p>
          <a:p>
            <a:r>
              <a:rPr lang="en-US" dirty="0" err="1"/>
              <a:t>n_elements</a:t>
            </a:r>
            <a:r>
              <a:rPr lang="en-US" dirty="0"/>
              <a:t> = 201</a:t>
            </a:r>
          </a:p>
          <a:p>
            <a:endParaRPr lang="en-US" dirty="0"/>
          </a:p>
          <a:p>
            <a:r>
              <a:rPr lang="en-US" dirty="0"/>
              <a:t>x = </a:t>
            </a:r>
            <a:r>
              <a:rPr lang="en-US" dirty="0" err="1"/>
              <a:t>np.linspace</a:t>
            </a:r>
            <a:r>
              <a:rPr lang="en-US" dirty="0"/>
              <a:t>(start, stop, </a:t>
            </a:r>
            <a:r>
              <a:rPr lang="en-US" dirty="0" err="1"/>
              <a:t>n_elements</a:t>
            </a:r>
            <a:r>
              <a:rPr lang="en-US" dirty="0"/>
              <a:t>)</a:t>
            </a:r>
          </a:p>
          <a:p>
            <a:endParaRPr lang="en-US" dirty="0"/>
          </a:p>
          <a:p>
            <a:r>
              <a:rPr lang="en-US" dirty="0"/>
              <a:t>print(x)</a:t>
            </a:r>
          </a:p>
          <a:p>
            <a:endParaRPr lang="en-US" dirty="0"/>
          </a:p>
          <a:p>
            <a:endParaRPr lang="en-US" dirty="0"/>
          </a:p>
        </p:txBody>
      </p:sp>
    </p:spTree>
    <p:extLst>
      <p:ext uri="{BB962C8B-B14F-4D97-AF65-F5344CB8AC3E}">
        <p14:creationId xmlns:p14="http://schemas.microsoft.com/office/powerpoint/2010/main" val="59975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74B1-0B45-5A4A-B281-F991C7B6E82C}"/>
              </a:ext>
            </a:extLst>
          </p:cNvPr>
          <p:cNvSpPr>
            <a:spLocks noGrp="1"/>
          </p:cNvSpPr>
          <p:nvPr>
            <p:ph type="title"/>
          </p:nvPr>
        </p:nvSpPr>
        <p:spPr/>
        <p:txBody>
          <a:bodyPr/>
          <a:lstStyle/>
          <a:p>
            <a:r>
              <a:rPr lang="en-US" dirty="0" err="1"/>
              <a:t>np.where</a:t>
            </a:r>
            <a:r>
              <a:rPr lang="en-US" dirty="0"/>
              <a:t>()</a:t>
            </a:r>
          </a:p>
        </p:txBody>
      </p:sp>
      <p:sp>
        <p:nvSpPr>
          <p:cNvPr id="3" name="Content Placeholder 2">
            <a:extLst>
              <a:ext uri="{FF2B5EF4-FFF2-40B4-BE49-F238E27FC236}">
                <a16:creationId xmlns:a16="http://schemas.microsoft.com/office/drawing/2014/main" id="{E04B9AD6-DA10-6F42-B653-FE62E2B11144}"/>
              </a:ext>
            </a:extLst>
          </p:cNvPr>
          <p:cNvSpPr>
            <a:spLocks noGrp="1"/>
          </p:cNvSpPr>
          <p:nvPr>
            <p:ph idx="1"/>
          </p:nvPr>
        </p:nvSpPr>
        <p:spPr/>
        <p:txBody>
          <a:bodyPr/>
          <a:lstStyle/>
          <a:p>
            <a:r>
              <a:rPr lang="en-US" dirty="0"/>
              <a:t>x_5 = </a:t>
            </a:r>
            <a:r>
              <a:rPr lang="en-US" dirty="0" err="1"/>
              <a:t>np.where</a:t>
            </a:r>
            <a:r>
              <a:rPr lang="en-US" dirty="0"/>
              <a:t>(x%5 == 0)</a:t>
            </a:r>
          </a:p>
          <a:p>
            <a:endParaRPr lang="en-US" dirty="0"/>
          </a:p>
          <a:p>
            <a:r>
              <a:rPr lang="en-US" dirty="0"/>
              <a:t>print(x_5)</a:t>
            </a:r>
          </a:p>
          <a:p>
            <a:endParaRPr lang="en-US" dirty="0"/>
          </a:p>
          <a:p>
            <a:r>
              <a:rPr lang="en-US" dirty="0"/>
              <a:t>print(x[x_5])</a:t>
            </a:r>
          </a:p>
        </p:txBody>
      </p:sp>
    </p:spTree>
    <p:extLst>
      <p:ext uri="{BB962C8B-B14F-4D97-AF65-F5344CB8AC3E}">
        <p14:creationId xmlns:p14="http://schemas.microsoft.com/office/powerpoint/2010/main" val="2004000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7892</TotalTime>
  <Words>2145</Words>
  <Application>Microsoft Macintosh PowerPoint</Application>
  <PresentationFormat>Widescreen</PresentationFormat>
  <Paragraphs>268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American Typewriter</vt:lpstr>
      <vt:lpstr>Arial</vt:lpstr>
      <vt:lpstr>Calibri</vt:lpstr>
      <vt:lpstr>Calibri Light</vt:lpstr>
      <vt:lpstr>Helvetica Neue</vt:lpstr>
      <vt:lpstr>Office Theme</vt:lpstr>
      <vt:lpstr>Python Packages</vt:lpstr>
      <vt:lpstr>Outline</vt:lpstr>
      <vt:lpstr>PowerPoint Presentation</vt:lpstr>
      <vt:lpstr>PowerPoint Presentation</vt:lpstr>
      <vt:lpstr>Numpy</vt:lpstr>
      <vt:lpstr>Numpy</vt:lpstr>
      <vt:lpstr>np.arange()</vt:lpstr>
      <vt:lpstr>np. linspace()</vt:lpstr>
      <vt:lpstr>np.where()</vt:lpstr>
      <vt:lpstr>np. savetxt() | np.loadtxt()</vt:lpstr>
      <vt:lpstr>Some numpy methods</vt:lpstr>
      <vt:lpstr>Some numpy methods</vt:lpstr>
      <vt:lpstr>Indexing revisited</vt:lpstr>
      <vt:lpstr>Pandas</vt:lpstr>
      <vt:lpstr>Pandas</vt:lpstr>
      <vt:lpstr>Pandas- DataFrames</vt:lpstr>
      <vt:lpstr>Pandas-Read</vt:lpstr>
      <vt:lpstr>Pandas-Practice </vt:lpstr>
      <vt:lpstr>Pandas-Practice </vt:lpstr>
      <vt:lpstr>Pandas- DataFrame</vt:lpstr>
      <vt:lpstr>Pandas-DataFrame</vt:lpstr>
      <vt:lpstr>Pandas- DataFrame</vt:lpstr>
      <vt:lpstr>Pandas-DataFrame</vt:lpstr>
      <vt:lpstr>Pandas-DataFrame Practice</vt:lpstr>
      <vt:lpstr>Pandas-DataFrame Practice</vt:lpstr>
      <vt:lpstr>Pandas-DataFrame Practice</vt:lpstr>
      <vt:lpstr>Keypoints</vt:lpstr>
      <vt:lpstr>Keypoints</vt:lpstr>
      <vt:lpstr>Matplotlib</vt:lpstr>
      <vt:lpstr>Plotting</vt:lpstr>
      <vt:lpstr>Plotting + DataFrame</vt:lpstr>
      <vt:lpstr>Plotting + DataFrames</vt:lpstr>
      <vt:lpstr>Plotting</vt:lpstr>
      <vt:lpstr>Plotting </vt:lpstr>
      <vt:lpstr>Plotting-Practice</vt:lpstr>
      <vt:lpstr>Plotting-Practice</vt:lpstr>
      <vt:lpstr>Plotting-Saving </vt:lpstr>
      <vt:lpstr>Keypoints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Packages</dc:title>
  <dc:creator>Microsoft Office User</dc:creator>
  <cp:lastModifiedBy>Microsoft Office User</cp:lastModifiedBy>
  <cp:revision>19</cp:revision>
  <cp:lastPrinted>2021-08-13T18:23:50Z</cp:lastPrinted>
  <dcterms:created xsi:type="dcterms:W3CDTF">2021-08-11T06:53:34Z</dcterms:created>
  <dcterms:modified xsi:type="dcterms:W3CDTF">2021-08-16T18:26:17Z</dcterms:modified>
</cp:coreProperties>
</file>